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6" r:id="rId24"/>
    <p:sldId id="315" r:id="rId25"/>
    <p:sldId id="278" r:id="rId26"/>
    <p:sldId id="306" r:id="rId27"/>
    <p:sldId id="307" r:id="rId28"/>
    <p:sldId id="308" r:id="rId29"/>
    <p:sldId id="309" r:id="rId30"/>
    <p:sldId id="311" r:id="rId31"/>
    <p:sldId id="312" r:id="rId32"/>
    <p:sldId id="313" r:id="rId33"/>
    <p:sldId id="316" r:id="rId34"/>
    <p:sldId id="314" r:id="rId35"/>
    <p:sldId id="304" r:id="rId36"/>
    <p:sldId id="305" r:id="rId37"/>
  </p:sldIdLst>
  <p:sldSz cx="13716000" cy="10287000"/>
  <p:notesSz cx="6858000" cy="9144000"/>
  <p:embeddedFontLst>
    <p:embeddedFont>
      <p:font typeface="Montserrat Classic" pitchFamily="2" charset="77"/>
      <p:regular r:id="rId38"/>
    </p:embeddedFont>
    <p:embeddedFont>
      <p:font typeface="Montserrat Classic Bold" pitchFamily="2" charset="77"/>
      <p:regular r:id="rId39"/>
      <p:bold r:id="rId40"/>
    </p:embeddedFont>
    <p:embeddedFont>
      <p:font typeface="Norwester" pitchFamily="2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8"/>
    <p:restoredTop sz="94658"/>
  </p:normalViewPr>
  <p:slideViewPr>
    <p:cSldViewPr snapToGrid="0">
      <p:cViewPr varScale="1">
        <p:scale>
          <a:sx n="80" d="100"/>
          <a:sy n="80" d="100"/>
        </p:scale>
        <p:origin x="760" y="200"/>
      </p:cViewPr>
      <p:guideLst>
        <p:guide orient="horz" pos="2184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8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8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0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0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0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0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0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yfmUjHkucz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47583C71-43E9-E2CA-8592-22865714AA23}"/>
              </a:ext>
            </a:extLst>
          </p:cNvPr>
          <p:cNvSpPr/>
          <p:nvPr/>
        </p:nvSpPr>
        <p:spPr>
          <a:xfrm>
            <a:off x="1106683" y="5715820"/>
            <a:ext cx="4795949" cy="4462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27C368-6F5C-7FB1-1F7E-40AFF363E197}"/>
              </a:ext>
            </a:extLst>
          </p:cNvPr>
          <p:cNvSpPr/>
          <p:nvPr/>
        </p:nvSpPr>
        <p:spPr>
          <a:xfrm>
            <a:off x="-110839" y="-11626"/>
            <a:ext cx="5172887" cy="686962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7709536" y="2255834"/>
            <a:ext cx="5884914" cy="5884914"/>
          </a:xfrm>
          <a:custGeom>
            <a:avLst/>
            <a:gdLst/>
            <a:ahLst/>
            <a:cxnLst/>
            <a:rect l="l" t="t" r="r" b="b"/>
            <a:pathLst>
              <a:path w="7846552" h="7846552">
                <a:moveTo>
                  <a:pt x="0" y="0"/>
                </a:moveTo>
                <a:lnTo>
                  <a:pt x="7846552" y="0"/>
                </a:lnTo>
                <a:lnTo>
                  <a:pt x="7846552" y="7846552"/>
                </a:lnTo>
                <a:lnTo>
                  <a:pt x="0" y="78465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5" name="Freeform 5"/>
          <p:cNvSpPr/>
          <p:nvPr/>
        </p:nvSpPr>
        <p:spPr>
          <a:xfrm>
            <a:off x="7926534" y="7664647"/>
            <a:ext cx="562433" cy="564953"/>
          </a:xfrm>
          <a:custGeom>
            <a:avLst/>
            <a:gdLst/>
            <a:ahLst/>
            <a:cxnLst/>
            <a:rect l="l" t="t" r="r" b="b"/>
            <a:pathLst>
              <a:path w="749910" h="753271">
                <a:moveTo>
                  <a:pt x="0" y="0"/>
                </a:moveTo>
                <a:lnTo>
                  <a:pt x="749910" y="0"/>
                </a:lnTo>
                <a:lnTo>
                  <a:pt x="749910" y="753271"/>
                </a:lnTo>
                <a:lnTo>
                  <a:pt x="0" y="753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7" name="Freeform 7"/>
          <p:cNvSpPr/>
          <p:nvPr/>
        </p:nvSpPr>
        <p:spPr>
          <a:xfrm>
            <a:off x="8048623" y="2359659"/>
            <a:ext cx="5396233" cy="5396233"/>
          </a:xfrm>
          <a:custGeom>
            <a:avLst/>
            <a:gdLst/>
            <a:ahLst/>
            <a:cxnLst/>
            <a:rect l="l" t="t" r="r" b="b"/>
            <a:pathLst>
              <a:path w="7194977" h="7194977">
                <a:moveTo>
                  <a:pt x="0" y="0"/>
                </a:moveTo>
                <a:lnTo>
                  <a:pt x="7194977" y="0"/>
                </a:lnTo>
                <a:lnTo>
                  <a:pt x="7194977" y="7194977"/>
                </a:lnTo>
                <a:lnTo>
                  <a:pt x="0" y="71949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0" name="TextBox 10"/>
          <p:cNvSpPr txBox="1"/>
          <p:nvPr/>
        </p:nvSpPr>
        <p:spPr>
          <a:xfrm>
            <a:off x="-869189" y="1784181"/>
            <a:ext cx="5172886" cy="115095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74"/>
              </a:lnSpc>
            </a:pPr>
            <a:r>
              <a:rPr lang="en-US" sz="11500" spc="-154" dirty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Norwester"/>
              </a:rPr>
              <a:t>Class</a:t>
            </a:r>
          </a:p>
        </p:txBody>
      </p:sp>
      <p:sp>
        <p:nvSpPr>
          <p:cNvPr id="12" name="Freeform 12"/>
          <p:cNvSpPr/>
          <p:nvPr/>
        </p:nvSpPr>
        <p:spPr>
          <a:xfrm>
            <a:off x="6035656" y="3167838"/>
            <a:ext cx="973242" cy="977605"/>
          </a:xfrm>
          <a:custGeom>
            <a:avLst/>
            <a:gdLst/>
            <a:ahLst/>
            <a:cxnLst/>
            <a:rect l="l" t="t" r="r" b="b"/>
            <a:pathLst>
              <a:path w="1297656" h="1303473">
                <a:moveTo>
                  <a:pt x="0" y="0"/>
                </a:moveTo>
                <a:lnTo>
                  <a:pt x="1297656" y="0"/>
                </a:lnTo>
                <a:lnTo>
                  <a:pt x="1297656" y="1303473"/>
                </a:lnTo>
                <a:lnTo>
                  <a:pt x="0" y="1303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76A045-2028-CF19-EA80-4711CF416210}"/>
              </a:ext>
            </a:extLst>
          </p:cNvPr>
          <p:cNvSpPr/>
          <p:nvPr/>
        </p:nvSpPr>
        <p:spPr>
          <a:xfrm>
            <a:off x="8552590" y="3429000"/>
            <a:ext cx="5172887" cy="686962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D39045-5D3F-C909-D8BA-60A1147C71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400" y="275936"/>
            <a:ext cx="9029917" cy="981042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AC1467AA-96F6-C917-8789-AE58FEB7472E}"/>
              </a:ext>
            </a:extLst>
          </p:cNvPr>
          <p:cNvSpPr txBox="1"/>
          <p:nvPr/>
        </p:nvSpPr>
        <p:spPr>
          <a:xfrm>
            <a:off x="-811477" y="3865311"/>
            <a:ext cx="5172886" cy="115095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74"/>
              </a:lnSpc>
            </a:pPr>
            <a:r>
              <a:rPr lang="en-US" sz="11500" spc="-154" dirty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Norwester"/>
              </a:rPr>
              <a:t>Of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2B0EA4CA-1044-164A-8E62-6A02A4FC7B2C}"/>
              </a:ext>
            </a:extLst>
          </p:cNvPr>
          <p:cNvSpPr txBox="1"/>
          <p:nvPr/>
        </p:nvSpPr>
        <p:spPr>
          <a:xfrm>
            <a:off x="-770261" y="5896855"/>
            <a:ext cx="5172886" cy="115095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74"/>
              </a:lnSpc>
            </a:pPr>
            <a:r>
              <a:rPr lang="en-US" sz="11500" spc="-154" dirty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Norwester"/>
              </a:rPr>
              <a:t>2033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01329" y="1685935"/>
            <a:ext cx="2877014" cy="68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799" spc="-95">
                <a:solidFill>
                  <a:srgbClr val="FFFFFF"/>
                </a:solidFill>
                <a:latin typeface="Norwester"/>
              </a:rPr>
              <a:t>CLASSROOM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266952" y="1685935"/>
            <a:ext cx="2739461" cy="68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799" spc="-95">
                <a:solidFill>
                  <a:srgbClr val="FFFFFF"/>
                </a:solidFill>
                <a:latin typeface="Norwester"/>
              </a:rPr>
              <a:t>CAFETERIA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9645" y="2523785"/>
            <a:ext cx="6060383" cy="5339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2918" lvl="2" indent="-150973">
              <a:lnSpc>
                <a:spcPts val="2972"/>
              </a:lnSpc>
              <a:buFont typeface="Arial"/>
              <a:buChar char="⚬"/>
            </a:pPr>
            <a:r>
              <a:rPr lang="en-US" sz="1981" spc="99">
                <a:solidFill>
                  <a:srgbClr val="FFFFFF"/>
                </a:solidFill>
                <a:latin typeface="Montserrat Classic"/>
              </a:rPr>
              <a:t>BRING ALL MATERIALS AND ASSIGNMENTS</a:t>
            </a:r>
          </a:p>
          <a:p>
            <a:pPr marL="452918" lvl="2" indent="-150973">
              <a:lnSpc>
                <a:spcPts val="2972"/>
              </a:lnSpc>
              <a:buFont typeface="Arial"/>
              <a:buChar char="⚬"/>
            </a:pPr>
            <a:r>
              <a:rPr lang="en-US" sz="1981" spc="99">
                <a:solidFill>
                  <a:srgbClr val="FFFFFF"/>
                </a:solidFill>
                <a:latin typeface="Montserrat Classic"/>
              </a:rPr>
              <a:t>BE ON TIME AND SEATED WHEN THE BELL RINGS</a:t>
            </a:r>
          </a:p>
          <a:p>
            <a:pPr marL="452918" lvl="2" indent="-150973">
              <a:lnSpc>
                <a:spcPts val="2972"/>
              </a:lnSpc>
              <a:buFont typeface="Arial"/>
              <a:buChar char="⚬"/>
            </a:pPr>
            <a:r>
              <a:rPr lang="en-US" sz="1981" spc="99">
                <a:solidFill>
                  <a:srgbClr val="FFFFFF"/>
                </a:solidFill>
                <a:latin typeface="Montserrat Classic"/>
              </a:rPr>
              <a:t>USE GOOD MANNERS AND RESPECTFUL LANGUAGE</a:t>
            </a:r>
          </a:p>
          <a:p>
            <a:pPr marL="452918" lvl="2" indent="-150973">
              <a:lnSpc>
                <a:spcPts val="2972"/>
              </a:lnSpc>
              <a:buFont typeface="Arial"/>
              <a:buChar char="⚬"/>
            </a:pPr>
            <a:r>
              <a:rPr lang="en-US" sz="1981" spc="99">
                <a:solidFill>
                  <a:srgbClr val="FFFFFF"/>
                </a:solidFill>
                <a:latin typeface="Montserrat Classic"/>
              </a:rPr>
              <a:t>KEEP HANDS AND FEET TO SELF</a:t>
            </a:r>
          </a:p>
          <a:p>
            <a:pPr marL="452918" lvl="2" indent="-150973">
              <a:lnSpc>
                <a:spcPts val="2972"/>
              </a:lnSpc>
              <a:buFont typeface="Arial"/>
              <a:buChar char="⚬"/>
            </a:pPr>
            <a:r>
              <a:rPr lang="en-US" sz="1981" spc="99">
                <a:solidFill>
                  <a:srgbClr val="FFFFFF"/>
                </a:solidFill>
                <a:latin typeface="Montserrat Classic"/>
              </a:rPr>
              <a:t>LISTEN AND FOLLOW DIRECTIONS</a:t>
            </a:r>
          </a:p>
          <a:p>
            <a:pPr marL="452918" lvl="2" indent="-150973">
              <a:lnSpc>
                <a:spcPts val="2972"/>
              </a:lnSpc>
              <a:buFont typeface="Arial"/>
              <a:buChar char="⚬"/>
            </a:pPr>
            <a:r>
              <a:rPr lang="en-US" sz="1981" spc="99">
                <a:solidFill>
                  <a:srgbClr val="FFFFFF"/>
                </a:solidFill>
                <a:latin typeface="Montserrat Classic"/>
              </a:rPr>
              <a:t>ACTIVELY PARTICIPATE IN DISCUSSIONS AND ACTIVITIES</a:t>
            </a:r>
          </a:p>
          <a:p>
            <a:pPr marL="452918" lvl="2" indent="-150973">
              <a:lnSpc>
                <a:spcPts val="2972"/>
              </a:lnSpc>
              <a:buFont typeface="Arial"/>
              <a:buChar char="⚬"/>
            </a:pPr>
            <a:r>
              <a:rPr lang="en-US" sz="1981" spc="99">
                <a:solidFill>
                  <a:srgbClr val="FFFFFF"/>
                </a:solidFill>
                <a:latin typeface="Montserrat Classic"/>
              </a:rPr>
              <a:t>COMPLETE ASSIGNMENTS ON TIME</a:t>
            </a:r>
          </a:p>
          <a:p>
            <a:pPr marL="452918" lvl="2" indent="-150973">
              <a:lnSpc>
                <a:spcPts val="2972"/>
              </a:lnSpc>
              <a:buFont typeface="Arial"/>
              <a:buChar char="⚬"/>
            </a:pPr>
            <a:r>
              <a:rPr lang="en-US" sz="1981" spc="99">
                <a:solidFill>
                  <a:srgbClr val="FFFFFF"/>
                </a:solidFill>
                <a:latin typeface="Montserrat Classic"/>
              </a:rPr>
              <a:t>FOLLOW DIRECTIONS THE FIRST TIME</a:t>
            </a:r>
          </a:p>
          <a:p>
            <a:pPr marL="452918" lvl="2" indent="-150973">
              <a:lnSpc>
                <a:spcPts val="2972"/>
              </a:lnSpc>
              <a:buFont typeface="Arial"/>
              <a:buChar char="⚬"/>
            </a:pPr>
            <a:r>
              <a:rPr lang="en-US" sz="1981" spc="99">
                <a:solidFill>
                  <a:srgbClr val="FFFFFF"/>
                </a:solidFill>
                <a:latin typeface="Montserrat Classic"/>
              </a:rPr>
              <a:t>ALWAYS DO YOUR BEST</a:t>
            </a:r>
          </a:p>
          <a:p>
            <a:pPr marL="452918" lvl="2" indent="-150973">
              <a:lnSpc>
                <a:spcPts val="2972"/>
              </a:lnSpc>
            </a:pPr>
            <a:endParaRPr lang="en-US" sz="1981" spc="99">
              <a:solidFill>
                <a:srgbClr val="FFFFFF"/>
              </a:solidFill>
              <a:latin typeface="Montserrat Classi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427231" y="2516641"/>
            <a:ext cx="7288769" cy="6878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8576" lvl="2" indent="-152859">
              <a:lnSpc>
                <a:spcPts val="3009"/>
              </a:lnSpc>
              <a:buFont typeface="Arial"/>
              <a:buChar char="⚬"/>
            </a:pPr>
            <a:r>
              <a:rPr lang="en-US" sz="2006" spc="100">
                <a:solidFill>
                  <a:srgbClr val="FFFFFF"/>
                </a:solidFill>
                <a:latin typeface="Montserrat Classic"/>
              </a:rPr>
              <a:t>BRING MONEY FOR LUNCH</a:t>
            </a:r>
          </a:p>
          <a:p>
            <a:pPr marL="458654" lvl="2" indent="-152885">
              <a:lnSpc>
                <a:spcPts val="3009"/>
              </a:lnSpc>
              <a:buFont typeface="Arial"/>
              <a:buChar char="⚬"/>
            </a:pPr>
            <a:r>
              <a:rPr lang="en-US" sz="2006" spc="100">
                <a:solidFill>
                  <a:srgbClr val="FFFFFF"/>
                </a:solidFill>
                <a:latin typeface="Montserrat Classic Bold"/>
              </a:rPr>
              <a:t>PARENTS BE SURE TO FILL OUT LUNCH FORM EACH SCHOOL YEAR.</a:t>
            </a:r>
          </a:p>
          <a:p>
            <a:pPr marL="458654" lvl="2" indent="-152885">
              <a:lnSpc>
                <a:spcPts val="3009"/>
              </a:lnSpc>
              <a:buFont typeface="Arial"/>
              <a:buChar char="⚬"/>
            </a:pPr>
            <a:r>
              <a:rPr lang="en-US" sz="2006" spc="100">
                <a:solidFill>
                  <a:srgbClr val="FFFFFF"/>
                </a:solidFill>
                <a:latin typeface="Montserrat Classic"/>
              </a:rPr>
              <a:t>KNOW LUNCH NUMBER AND ASSIGNED TABLE</a:t>
            </a:r>
          </a:p>
          <a:p>
            <a:pPr marL="458654" lvl="2" indent="-152885">
              <a:lnSpc>
                <a:spcPts val="3009"/>
              </a:lnSpc>
              <a:buFont typeface="Arial"/>
              <a:buChar char="⚬"/>
            </a:pPr>
            <a:r>
              <a:rPr lang="en-US" sz="2006" spc="100">
                <a:solidFill>
                  <a:srgbClr val="FFFFFF"/>
                </a:solidFill>
                <a:latin typeface="Montserrat Classic"/>
              </a:rPr>
              <a:t>EAT ONLY ITEMS PURCHASED OR BROUGHT FROM HOME</a:t>
            </a:r>
          </a:p>
          <a:p>
            <a:pPr marL="458654" lvl="2" indent="-152885">
              <a:lnSpc>
                <a:spcPts val="3009"/>
              </a:lnSpc>
              <a:buFont typeface="Arial"/>
              <a:buChar char="⚬"/>
            </a:pPr>
            <a:r>
              <a:rPr lang="en-US" sz="2006" spc="100">
                <a:solidFill>
                  <a:srgbClr val="FFFFFF"/>
                </a:solidFill>
                <a:latin typeface="Montserrat Classic"/>
              </a:rPr>
              <a:t>FORM A SINGLE FILE LINE</a:t>
            </a:r>
          </a:p>
          <a:p>
            <a:pPr marL="458654" lvl="2" indent="-152885">
              <a:lnSpc>
                <a:spcPts val="3009"/>
              </a:lnSpc>
              <a:buFont typeface="Arial"/>
              <a:buChar char="⚬"/>
            </a:pPr>
            <a:r>
              <a:rPr lang="en-US" sz="2006" spc="100">
                <a:solidFill>
                  <a:srgbClr val="FFFFFF"/>
                </a:solidFill>
                <a:latin typeface="Montserrat Classic"/>
              </a:rPr>
              <a:t>PATIENTLY WAIT YOUR TURN IN LINE</a:t>
            </a:r>
          </a:p>
          <a:p>
            <a:pPr marL="458654" lvl="2" indent="-152885">
              <a:lnSpc>
                <a:spcPts val="3009"/>
              </a:lnSpc>
              <a:buFont typeface="Arial"/>
              <a:buChar char="⚬"/>
            </a:pPr>
            <a:r>
              <a:rPr lang="en-US" sz="2006" spc="100">
                <a:solidFill>
                  <a:srgbClr val="FFFFFF"/>
                </a:solidFill>
                <a:latin typeface="Montserrat Classic"/>
              </a:rPr>
              <a:t>BE POLITE TO CAFETERIA STAFF</a:t>
            </a:r>
          </a:p>
          <a:p>
            <a:pPr marL="458654" lvl="2" indent="-152885">
              <a:lnSpc>
                <a:spcPts val="3009"/>
              </a:lnSpc>
              <a:buFont typeface="Arial"/>
              <a:buChar char="⚬"/>
            </a:pPr>
            <a:r>
              <a:rPr lang="en-US" sz="2006" spc="100">
                <a:solidFill>
                  <a:srgbClr val="FFFFFF"/>
                </a:solidFill>
                <a:latin typeface="Montserrat Classic"/>
              </a:rPr>
              <a:t>SPEAK QUIETLY</a:t>
            </a:r>
          </a:p>
          <a:p>
            <a:pPr marL="458654" lvl="2" indent="-152885">
              <a:lnSpc>
                <a:spcPts val="3009"/>
              </a:lnSpc>
              <a:buFont typeface="Arial"/>
              <a:buChar char="⚬"/>
            </a:pPr>
            <a:r>
              <a:rPr lang="en-US" sz="2006" spc="100">
                <a:solidFill>
                  <a:srgbClr val="FFFFFF"/>
                </a:solidFill>
                <a:latin typeface="Montserrat Classic"/>
              </a:rPr>
              <a:t>REMAIN SEATED</a:t>
            </a:r>
          </a:p>
          <a:p>
            <a:pPr marL="458654" lvl="2" indent="-152885">
              <a:lnSpc>
                <a:spcPts val="3009"/>
              </a:lnSpc>
              <a:buFont typeface="Arial"/>
              <a:buChar char="⚬"/>
            </a:pPr>
            <a:r>
              <a:rPr lang="en-US" sz="2006" spc="100">
                <a:solidFill>
                  <a:srgbClr val="FFFFFF"/>
                </a:solidFill>
                <a:latin typeface="Montserrat Classic"/>
              </a:rPr>
              <a:t>CLEAN UP YOUR ENTIRE AREA</a:t>
            </a:r>
          </a:p>
          <a:p>
            <a:pPr marL="458654" lvl="2" indent="-152885">
              <a:lnSpc>
                <a:spcPts val="3009"/>
              </a:lnSpc>
              <a:buFont typeface="Arial"/>
              <a:buChar char="⚬"/>
            </a:pPr>
            <a:r>
              <a:rPr lang="en-US" sz="2006" spc="100">
                <a:solidFill>
                  <a:srgbClr val="FFFFFF"/>
                </a:solidFill>
                <a:latin typeface="Montserrat Classic"/>
              </a:rPr>
              <a:t>KEEP ALL FOOD ON YOUR TRAY</a:t>
            </a:r>
          </a:p>
          <a:p>
            <a:pPr marL="458654" lvl="2" indent="-152885">
              <a:lnSpc>
                <a:spcPts val="3009"/>
              </a:lnSpc>
              <a:buFont typeface="Arial"/>
              <a:buChar char="⚬"/>
            </a:pPr>
            <a:r>
              <a:rPr lang="en-US" sz="2006" spc="100">
                <a:solidFill>
                  <a:srgbClr val="FFFFFF"/>
                </a:solidFill>
                <a:latin typeface="Montserrat Classic"/>
              </a:rPr>
              <a:t>KEEP FOOD AND DRINK IN THE CAFE</a:t>
            </a:r>
          </a:p>
          <a:p>
            <a:pPr marL="458654" lvl="2" indent="-152885">
              <a:lnSpc>
                <a:spcPts val="3009"/>
              </a:lnSpc>
              <a:buFont typeface="Arial"/>
              <a:buChar char="⚬"/>
            </a:pPr>
            <a:r>
              <a:rPr lang="en-US" sz="2006" spc="100">
                <a:solidFill>
                  <a:srgbClr val="FFFFFF"/>
                </a:solidFill>
                <a:latin typeface="Montserrat Classic"/>
              </a:rPr>
              <a:t>USE YOUR TIME WISELY</a:t>
            </a:r>
          </a:p>
          <a:p>
            <a:pPr marL="458654" lvl="2" indent="-152885">
              <a:lnSpc>
                <a:spcPts val="3009"/>
              </a:lnSpc>
              <a:buFont typeface="Arial"/>
              <a:buChar char="⚬"/>
            </a:pPr>
            <a:r>
              <a:rPr lang="en-US" sz="2006" spc="100">
                <a:solidFill>
                  <a:srgbClr val="FFFFFF"/>
                </a:solidFill>
                <a:latin typeface="Montserrat Classic"/>
              </a:rPr>
              <a:t>TAKE PRIDE IN CLEANLINESS</a:t>
            </a:r>
          </a:p>
          <a:p>
            <a:pPr marL="458654" lvl="2" indent="-152885">
              <a:lnSpc>
                <a:spcPts val="3009"/>
              </a:lnSpc>
            </a:pPr>
            <a:endParaRPr lang="en-US" sz="2006" spc="100">
              <a:solidFill>
                <a:srgbClr val="FFFFFF"/>
              </a:solidFill>
              <a:latin typeface="Montserrat Classic"/>
            </a:endParaRPr>
          </a:p>
          <a:p>
            <a:pPr marL="458654" lvl="2" indent="-152885">
              <a:lnSpc>
                <a:spcPts val="3009"/>
              </a:lnSpc>
            </a:pPr>
            <a:endParaRPr lang="en-US" sz="2006" spc="100">
              <a:solidFill>
                <a:srgbClr val="FFFFFF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11816" y="1998757"/>
            <a:ext cx="5215415" cy="68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799" spc="-95">
                <a:solidFill>
                  <a:srgbClr val="FFFFFF"/>
                </a:solidFill>
                <a:latin typeface="Norwester"/>
              </a:rPr>
              <a:t>HALLWAY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203718" y="1998757"/>
            <a:ext cx="5215415" cy="68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799" spc="-95">
                <a:solidFill>
                  <a:srgbClr val="FFFFFF"/>
                </a:solidFill>
                <a:latin typeface="Norwester"/>
              </a:rPr>
              <a:t>RESTROOM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11816" y="2738978"/>
            <a:ext cx="5215415" cy="6060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5297" lvl="2" indent="-141766">
              <a:lnSpc>
                <a:spcPts val="2790"/>
              </a:lnSpc>
              <a:buFont typeface="Arial"/>
              <a:buChar char="⚬"/>
            </a:pPr>
            <a:r>
              <a:rPr lang="en-US" sz="1860" spc="93">
                <a:solidFill>
                  <a:srgbClr val="FFFFFF"/>
                </a:solidFill>
                <a:latin typeface="Montserrat Classic"/>
              </a:rPr>
              <a:t>MOVE QUICKLY AND PROMPTLY TO ASSIGNED LOCATIONS</a:t>
            </a:r>
          </a:p>
          <a:p>
            <a:pPr marL="425297" lvl="2" indent="-141766">
              <a:lnSpc>
                <a:spcPts val="2790"/>
              </a:lnSpc>
              <a:buFont typeface="Arial"/>
              <a:buChar char="⚬"/>
            </a:pPr>
            <a:r>
              <a:rPr lang="en-US" sz="1860" spc="93">
                <a:solidFill>
                  <a:srgbClr val="FFFFFF"/>
                </a:solidFill>
                <a:latin typeface="Montserrat Classic"/>
              </a:rPr>
              <a:t>LEAVE VALUABLES AT HOME</a:t>
            </a:r>
          </a:p>
          <a:p>
            <a:pPr marL="425297" lvl="2" indent="-141766">
              <a:lnSpc>
                <a:spcPts val="2790"/>
              </a:lnSpc>
              <a:buFont typeface="Arial"/>
              <a:buChar char="⚬"/>
            </a:pPr>
            <a:r>
              <a:rPr lang="en-US" sz="1860" spc="93">
                <a:solidFill>
                  <a:srgbClr val="FFFFFF"/>
                </a:solidFill>
                <a:latin typeface="Montserrat Classic"/>
              </a:rPr>
              <a:t>SPEAK QUIETLY</a:t>
            </a:r>
          </a:p>
          <a:p>
            <a:pPr marL="425297" lvl="2" indent="-141766">
              <a:lnSpc>
                <a:spcPts val="2790"/>
              </a:lnSpc>
              <a:buFont typeface="Arial"/>
              <a:buChar char="⚬"/>
            </a:pPr>
            <a:r>
              <a:rPr lang="en-US" sz="1860" spc="93">
                <a:solidFill>
                  <a:srgbClr val="FFFFFF"/>
                </a:solidFill>
                <a:latin typeface="Montserrat Classic"/>
              </a:rPr>
              <a:t>USE RESPECTFUL LANGUAGE AND APPROPRIATE VOICE LEVEL</a:t>
            </a:r>
          </a:p>
          <a:p>
            <a:pPr marL="425297" lvl="2" indent="-141766">
              <a:lnSpc>
                <a:spcPts val="2790"/>
              </a:lnSpc>
              <a:buFont typeface="Arial"/>
              <a:buChar char="⚬"/>
            </a:pPr>
            <a:r>
              <a:rPr lang="en-US" sz="1860" spc="93">
                <a:solidFill>
                  <a:srgbClr val="FFFFFF"/>
                </a:solidFill>
                <a:latin typeface="Montserrat Classic"/>
              </a:rPr>
              <a:t>KEEP HANDS AND FEET TO SELF</a:t>
            </a:r>
          </a:p>
          <a:p>
            <a:pPr marL="425297" lvl="2" indent="-141766">
              <a:lnSpc>
                <a:spcPts val="2790"/>
              </a:lnSpc>
              <a:buFont typeface="Arial"/>
              <a:buChar char="⚬"/>
            </a:pPr>
            <a:r>
              <a:rPr lang="en-US" sz="1860" spc="93">
                <a:solidFill>
                  <a:srgbClr val="FFFFFF"/>
                </a:solidFill>
                <a:latin typeface="Montserrat Classic"/>
              </a:rPr>
              <a:t>LISTEN AND FOLLOW STAFF DIRECTIONS</a:t>
            </a:r>
          </a:p>
          <a:p>
            <a:pPr marL="425297" lvl="2" indent="-141766">
              <a:lnSpc>
                <a:spcPts val="2790"/>
              </a:lnSpc>
              <a:buFont typeface="Arial"/>
              <a:buChar char="⚬"/>
            </a:pPr>
            <a:r>
              <a:rPr lang="en-US" sz="1860" spc="93">
                <a:solidFill>
                  <a:srgbClr val="FFFFFF"/>
                </a:solidFill>
                <a:latin typeface="Montserrat Classic"/>
              </a:rPr>
              <a:t>KEEP AREA CLEAN</a:t>
            </a:r>
          </a:p>
          <a:p>
            <a:pPr marL="425297" lvl="2" indent="-141766">
              <a:lnSpc>
                <a:spcPts val="2790"/>
              </a:lnSpc>
              <a:buFont typeface="Arial"/>
              <a:buChar char="⚬"/>
            </a:pPr>
            <a:r>
              <a:rPr lang="en-US" sz="1860" spc="93">
                <a:solidFill>
                  <a:srgbClr val="FFFFFF"/>
                </a:solidFill>
                <a:latin typeface="Montserrat Classic"/>
              </a:rPr>
              <a:t>TAKE ITEMS TO LOST AND FOUND</a:t>
            </a:r>
          </a:p>
          <a:p>
            <a:pPr marL="425297" lvl="2" indent="-141766">
              <a:lnSpc>
                <a:spcPts val="2790"/>
              </a:lnSpc>
              <a:buFont typeface="Arial"/>
              <a:buChar char="⚬"/>
            </a:pPr>
            <a:r>
              <a:rPr lang="en-US" sz="1860" spc="93">
                <a:solidFill>
                  <a:srgbClr val="FFFFFF"/>
                </a:solidFill>
                <a:latin typeface="Montserrat Classic"/>
              </a:rPr>
              <a:t>ARRIVE TO CLASS ON TIME</a:t>
            </a:r>
          </a:p>
          <a:p>
            <a:pPr marL="425297" lvl="2" indent="-141766">
              <a:lnSpc>
                <a:spcPts val="2790"/>
              </a:lnSpc>
              <a:buFont typeface="Arial"/>
              <a:buChar char="⚬"/>
            </a:pPr>
            <a:r>
              <a:rPr lang="en-US" sz="1860" spc="93">
                <a:solidFill>
                  <a:srgbClr val="FFFFFF"/>
                </a:solidFill>
                <a:latin typeface="Montserrat Classic"/>
              </a:rPr>
              <a:t>WALK ON THE RIGHT SIDE OF THE HALLWAY</a:t>
            </a:r>
          </a:p>
          <a:p>
            <a:pPr marL="425297" lvl="2" indent="-141766">
              <a:lnSpc>
                <a:spcPts val="2790"/>
              </a:lnSpc>
              <a:buFont typeface="Arial"/>
              <a:buChar char="⚬"/>
            </a:pPr>
            <a:r>
              <a:rPr lang="en-US" sz="1860" spc="93">
                <a:solidFill>
                  <a:srgbClr val="FFFFFF"/>
                </a:solidFill>
                <a:latin typeface="Montserrat Classic"/>
              </a:rPr>
              <a:t>FOLLOW DRESS CODE</a:t>
            </a:r>
          </a:p>
          <a:p>
            <a:pPr marL="425297" lvl="2" indent="-141766">
              <a:lnSpc>
                <a:spcPts val="2790"/>
              </a:lnSpc>
              <a:buFont typeface="Arial"/>
              <a:buChar char="⚬"/>
            </a:pPr>
            <a:r>
              <a:rPr lang="en-US" sz="1860" spc="93">
                <a:solidFill>
                  <a:srgbClr val="FFFFFF"/>
                </a:solidFill>
                <a:latin typeface="Montserrat Classic"/>
              </a:rPr>
              <a:t>REPORT SAFETY ISSUES/PROBLEMS</a:t>
            </a:r>
          </a:p>
          <a:p>
            <a:pPr marL="425297" lvl="2" indent="-141766">
              <a:lnSpc>
                <a:spcPts val="2790"/>
              </a:lnSpc>
              <a:buFont typeface="Arial"/>
              <a:buChar char="⚬"/>
            </a:pPr>
            <a:r>
              <a:rPr lang="en-US" sz="1860" spc="93">
                <a:solidFill>
                  <a:srgbClr val="FFFFFF"/>
                </a:solidFill>
                <a:latin typeface="Montserrat Classic"/>
              </a:rPr>
              <a:t>HELP OTHERS IN NEED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203718" y="2746122"/>
            <a:ext cx="5215415" cy="6108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9971" lvl="2" indent="-149990">
              <a:lnSpc>
                <a:spcPts val="2952"/>
              </a:lnSpc>
              <a:buFont typeface="Arial"/>
              <a:buChar char="⚬"/>
            </a:pPr>
            <a:r>
              <a:rPr lang="en-US" sz="1968" spc="98">
                <a:solidFill>
                  <a:srgbClr val="FFFFFF"/>
                </a:solidFill>
                <a:latin typeface="Montserrat Classic"/>
              </a:rPr>
              <a:t>GO DURING ASSIGNED TIMES</a:t>
            </a:r>
          </a:p>
          <a:p>
            <a:pPr marL="449971" lvl="2" indent="-149990">
              <a:lnSpc>
                <a:spcPts val="2952"/>
              </a:lnSpc>
              <a:buFont typeface="Arial"/>
              <a:buChar char="⚬"/>
            </a:pPr>
            <a:r>
              <a:rPr lang="en-US" sz="1968" spc="98">
                <a:solidFill>
                  <a:srgbClr val="FFFFFF"/>
                </a:solidFill>
                <a:latin typeface="Montserrat Classic"/>
              </a:rPr>
              <a:t>GIVE OTHERS PRIVACY</a:t>
            </a:r>
          </a:p>
          <a:p>
            <a:pPr marL="449971" lvl="2" indent="-149990">
              <a:lnSpc>
                <a:spcPts val="2952"/>
              </a:lnSpc>
              <a:buFont typeface="Arial"/>
              <a:buChar char="⚬"/>
            </a:pPr>
            <a:r>
              <a:rPr lang="en-US" sz="1968" spc="98">
                <a:solidFill>
                  <a:srgbClr val="FFFFFF"/>
                </a:solidFill>
                <a:latin typeface="Montserrat Classic"/>
              </a:rPr>
              <a:t>RESPECT SCHOOL PROPERTY</a:t>
            </a:r>
          </a:p>
          <a:p>
            <a:pPr marL="449971" lvl="2" indent="-149990">
              <a:lnSpc>
                <a:spcPts val="2952"/>
              </a:lnSpc>
              <a:buFont typeface="Arial"/>
              <a:buChar char="⚬"/>
            </a:pPr>
            <a:r>
              <a:rPr lang="en-US" sz="1968" spc="98">
                <a:solidFill>
                  <a:srgbClr val="FFFFFF"/>
                </a:solidFill>
                <a:latin typeface="Montserrat Classic"/>
              </a:rPr>
              <a:t>REFRAIN FROM HORSEPLAY</a:t>
            </a:r>
          </a:p>
          <a:p>
            <a:pPr marL="449971" lvl="2" indent="-149990">
              <a:lnSpc>
                <a:spcPts val="2952"/>
              </a:lnSpc>
              <a:buFont typeface="Arial"/>
              <a:buChar char="⚬"/>
            </a:pPr>
            <a:r>
              <a:rPr lang="en-US" sz="1968" spc="98">
                <a:solidFill>
                  <a:srgbClr val="FFFFFF"/>
                </a:solidFill>
                <a:latin typeface="Montserrat Classic"/>
              </a:rPr>
              <a:t>KEEP RESTROOMS CLEAN</a:t>
            </a:r>
          </a:p>
          <a:p>
            <a:pPr marL="449971" lvl="2" indent="-149990">
              <a:lnSpc>
                <a:spcPts val="2952"/>
              </a:lnSpc>
              <a:buFont typeface="Arial"/>
              <a:buChar char="⚬"/>
            </a:pPr>
            <a:r>
              <a:rPr lang="en-US" sz="1968" spc="98">
                <a:solidFill>
                  <a:srgbClr val="FFFFFF"/>
                </a:solidFill>
                <a:latin typeface="Montserrat Classic"/>
              </a:rPr>
              <a:t>FLUSH WHEN FINISHED</a:t>
            </a:r>
          </a:p>
          <a:p>
            <a:pPr marL="449971" lvl="2" indent="-149990">
              <a:lnSpc>
                <a:spcPts val="2952"/>
              </a:lnSpc>
              <a:buFont typeface="Arial"/>
              <a:buChar char="⚬"/>
            </a:pPr>
            <a:r>
              <a:rPr lang="en-US" sz="1968" spc="98">
                <a:solidFill>
                  <a:srgbClr val="FFFFFF"/>
                </a:solidFill>
                <a:latin typeface="Montserrat Classic"/>
              </a:rPr>
              <a:t>WASH HANDS THOROUGHLY</a:t>
            </a:r>
          </a:p>
          <a:p>
            <a:pPr marL="449971" lvl="2" indent="-149990">
              <a:lnSpc>
                <a:spcPts val="2952"/>
              </a:lnSpc>
              <a:buFont typeface="Arial"/>
              <a:buChar char="⚬"/>
            </a:pPr>
            <a:r>
              <a:rPr lang="en-US" sz="1968" spc="98">
                <a:solidFill>
                  <a:srgbClr val="FFFFFF"/>
                </a:solidFill>
                <a:latin typeface="Montserrat Classic"/>
              </a:rPr>
              <a:t>USE RESTROOM FOR APPROPRIATE REASONS</a:t>
            </a:r>
          </a:p>
          <a:p>
            <a:pPr marL="449971" lvl="2" indent="-149990">
              <a:lnSpc>
                <a:spcPts val="2952"/>
              </a:lnSpc>
              <a:buFont typeface="Arial"/>
              <a:buChar char="⚬"/>
            </a:pPr>
            <a:r>
              <a:rPr lang="en-US" sz="1968" spc="98">
                <a:solidFill>
                  <a:srgbClr val="FFFFFF"/>
                </a:solidFill>
                <a:latin typeface="Montserrat Classic"/>
              </a:rPr>
              <a:t>RETURN TO CLASS PROMPTLY</a:t>
            </a:r>
          </a:p>
          <a:p>
            <a:pPr marL="449971" lvl="2" indent="-149990">
              <a:lnSpc>
                <a:spcPts val="2952"/>
              </a:lnSpc>
              <a:buFont typeface="Arial"/>
              <a:buChar char="⚬"/>
            </a:pPr>
            <a:r>
              <a:rPr lang="en-US" sz="1968" spc="98">
                <a:solidFill>
                  <a:srgbClr val="FFFFFF"/>
                </a:solidFill>
                <a:latin typeface="Montserrat Classic"/>
              </a:rPr>
              <a:t>REPORT BULLYING, GRAFFITI, OR MISBEHAVIOR TO AN ADULT.</a:t>
            </a:r>
          </a:p>
          <a:p>
            <a:pPr marL="449971" lvl="2" indent="-149990">
              <a:lnSpc>
                <a:spcPts val="2952"/>
              </a:lnSpc>
              <a:buFont typeface="Arial"/>
              <a:buChar char="⚬"/>
            </a:pPr>
            <a:r>
              <a:rPr lang="en-US" sz="1968" spc="98">
                <a:solidFill>
                  <a:srgbClr val="FFFFFF"/>
                </a:solidFill>
                <a:latin typeface="Montserrat Classic"/>
              </a:rPr>
              <a:t>LEAVE RESTROOM BETTER THAN YOU FOUND IT.</a:t>
            </a:r>
          </a:p>
          <a:p>
            <a:pPr marL="449971" lvl="2" indent="-149990">
              <a:lnSpc>
                <a:spcPts val="2952"/>
              </a:lnSpc>
            </a:pPr>
            <a:endParaRPr lang="en-US" sz="1968" spc="98">
              <a:solidFill>
                <a:srgbClr val="FFFFFF"/>
              </a:solidFill>
              <a:latin typeface="Montserrat Classic"/>
            </a:endParaRPr>
          </a:p>
          <a:p>
            <a:pPr marL="449971" lvl="2" indent="-149990">
              <a:lnSpc>
                <a:spcPts val="2952"/>
              </a:lnSpc>
            </a:pPr>
            <a:endParaRPr lang="en-US" sz="1968" spc="98">
              <a:solidFill>
                <a:srgbClr val="FFFFFF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18312" y="5396748"/>
            <a:ext cx="5486400" cy="3079242"/>
          </a:xfrm>
          <a:custGeom>
            <a:avLst/>
            <a:gdLst/>
            <a:ahLst/>
            <a:cxnLst/>
            <a:rect l="l" t="t" r="r" b="b"/>
            <a:pathLst>
              <a:path w="7315200" h="4105656">
                <a:moveTo>
                  <a:pt x="0" y="0"/>
                </a:moveTo>
                <a:lnTo>
                  <a:pt x="7315200" y="0"/>
                </a:lnTo>
                <a:lnTo>
                  <a:pt x="7315200" y="4105656"/>
                </a:lnTo>
                <a:lnTo>
                  <a:pt x="0" y="41056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22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3" name="TextBox 3"/>
          <p:cNvSpPr txBox="1"/>
          <p:nvPr/>
        </p:nvSpPr>
        <p:spPr>
          <a:xfrm>
            <a:off x="1211816" y="1998757"/>
            <a:ext cx="5215415" cy="68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799" spc="-95">
                <a:solidFill>
                  <a:srgbClr val="FFFFFF"/>
                </a:solidFill>
                <a:latin typeface="Norwester"/>
              </a:rPr>
              <a:t>BUS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11817" y="2746122"/>
            <a:ext cx="6977186" cy="4805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1949" lvl="2" indent="-137316">
              <a:lnSpc>
                <a:spcPts val="2702"/>
              </a:lnSpc>
              <a:buFont typeface="Arial"/>
              <a:buChar char="⚬"/>
            </a:pPr>
            <a:r>
              <a:rPr lang="en-US" sz="1802" spc="90">
                <a:solidFill>
                  <a:srgbClr val="FFFFFF"/>
                </a:solidFill>
                <a:latin typeface="Montserrat Classic"/>
              </a:rPr>
              <a:t>BE AT BUS STOP ON TIME</a:t>
            </a:r>
          </a:p>
          <a:p>
            <a:pPr marL="411949" lvl="2" indent="-137316">
              <a:lnSpc>
                <a:spcPts val="2702"/>
              </a:lnSpc>
              <a:buFont typeface="Arial"/>
              <a:buChar char="⚬"/>
            </a:pPr>
            <a:r>
              <a:rPr lang="en-US" sz="1802" spc="90">
                <a:solidFill>
                  <a:srgbClr val="FFFFFF"/>
                </a:solidFill>
                <a:latin typeface="Montserrat Classic"/>
              </a:rPr>
              <a:t>ENTER ORDERLY AND QUIETLY</a:t>
            </a:r>
          </a:p>
          <a:p>
            <a:pPr marL="411949" lvl="2" indent="-137316">
              <a:lnSpc>
                <a:spcPts val="2702"/>
              </a:lnSpc>
              <a:buFont typeface="Arial"/>
              <a:buChar char="⚬"/>
            </a:pPr>
            <a:r>
              <a:rPr lang="en-US" sz="1802" spc="90">
                <a:solidFill>
                  <a:srgbClr val="FFFFFF"/>
                </a:solidFill>
                <a:latin typeface="Montserrat Classic"/>
              </a:rPr>
              <a:t>REMAIN SEATED IN ASSIGNED SEAT FACING FORWARD</a:t>
            </a:r>
          </a:p>
          <a:p>
            <a:pPr marL="411949" lvl="2" indent="-137316">
              <a:lnSpc>
                <a:spcPts val="2702"/>
              </a:lnSpc>
              <a:buFont typeface="Arial"/>
              <a:buChar char="⚬"/>
            </a:pPr>
            <a:r>
              <a:rPr lang="en-US" sz="1802" spc="90">
                <a:solidFill>
                  <a:srgbClr val="FFFFFF"/>
                </a:solidFill>
                <a:latin typeface="Montserrat Classic"/>
              </a:rPr>
              <a:t>NO TALKING AT RAILROAD CROSSINGS</a:t>
            </a:r>
          </a:p>
          <a:p>
            <a:pPr marL="411949" lvl="2" indent="-137316">
              <a:lnSpc>
                <a:spcPts val="2702"/>
              </a:lnSpc>
              <a:buFont typeface="Arial"/>
              <a:buChar char="⚬"/>
            </a:pPr>
            <a:r>
              <a:rPr lang="en-US" sz="1802" spc="90">
                <a:solidFill>
                  <a:srgbClr val="FFFFFF"/>
                </a:solidFill>
                <a:latin typeface="Montserrat Classic"/>
              </a:rPr>
              <a:t>FOLLOW DRIVER’S DIRECTIONS</a:t>
            </a:r>
          </a:p>
          <a:p>
            <a:pPr marL="411949" lvl="2" indent="-137316">
              <a:lnSpc>
                <a:spcPts val="2702"/>
              </a:lnSpc>
              <a:buFont typeface="Arial"/>
              <a:buChar char="⚬"/>
            </a:pPr>
            <a:r>
              <a:rPr lang="en-US" sz="1802" spc="90">
                <a:solidFill>
                  <a:srgbClr val="FFFFFF"/>
                </a:solidFill>
                <a:latin typeface="Montserrat Classic"/>
              </a:rPr>
              <a:t>USE RESPECTFUL LANGUAGE AND APPROPRIATE VOICE LEVEL</a:t>
            </a:r>
          </a:p>
          <a:p>
            <a:pPr marL="411949" lvl="2" indent="-137316">
              <a:lnSpc>
                <a:spcPts val="2702"/>
              </a:lnSpc>
              <a:buFont typeface="Arial"/>
              <a:buChar char="⚬"/>
            </a:pPr>
            <a:r>
              <a:rPr lang="en-US" sz="1802" spc="90">
                <a:solidFill>
                  <a:srgbClr val="FFFFFF"/>
                </a:solidFill>
                <a:latin typeface="Montserrat Classic"/>
              </a:rPr>
              <a:t>KEEP HANDS AND FEET TO SELF</a:t>
            </a:r>
          </a:p>
          <a:p>
            <a:pPr marL="411949" lvl="2" indent="-137316">
              <a:lnSpc>
                <a:spcPts val="2702"/>
              </a:lnSpc>
              <a:buFont typeface="Arial"/>
              <a:buChar char="⚬"/>
            </a:pPr>
            <a:r>
              <a:rPr lang="en-US" sz="1802" spc="90">
                <a:solidFill>
                  <a:srgbClr val="FFFFFF"/>
                </a:solidFill>
                <a:latin typeface="Montserrat Classic"/>
              </a:rPr>
              <a:t>INFORM DRIVER OF MISCONDUCT</a:t>
            </a:r>
          </a:p>
          <a:p>
            <a:pPr marL="411949" lvl="2" indent="-137316">
              <a:lnSpc>
                <a:spcPts val="2702"/>
              </a:lnSpc>
              <a:buFont typeface="Arial"/>
              <a:buChar char="⚬"/>
            </a:pPr>
            <a:r>
              <a:rPr lang="en-US" sz="1802" spc="90">
                <a:solidFill>
                  <a:srgbClr val="FFFFFF"/>
                </a:solidFill>
                <a:latin typeface="Montserrat Classic"/>
              </a:rPr>
              <a:t>CLEAN UP AROUND YOUR SEAT</a:t>
            </a:r>
          </a:p>
          <a:p>
            <a:pPr marL="411949" lvl="2" indent="-137316">
              <a:lnSpc>
                <a:spcPts val="2702"/>
              </a:lnSpc>
              <a:buFont typeface="Arial"/>
              <a:buChar char="⚬"/>
            </a:pPr>
            <a:r>
              <a:rPr lang="en-US" sz="1802" spc="90">
                <a:solidFill>
                  <a:srgbClr val="FFFFFF"/>
                </a:solidFill>
                <a:latin typeface="Montserrat Classic"/>
              </a:rPr>
              <a:t>RETURN PERSONAL ITEMS LEFT ON BUS TO DRIVER</a:t>
            </a:r>
          </a:p>
          <a:p>
            <a:pPr marL="411949" lvl="2" indent="-137316">
              <a:lnSpc>
                <a:spcPts val="2702"/>
              </a:lnSpc>
              <a:buFont typeface="Arial"/>
              <a:buChar char="⚬"/>
            </a:pPr>
            <a:r>
              <a:rPr lang="en-US" sz="1802" spc="90">
                <a:solidFill>
                  <a:srgbClr val="FFFFFF"/>
                </a:solidFill>
                <a:latin typeface="Montserrat Classic"/>
              </a:rPr>
              <a:t>FOLLOW BUS RULES</a:t>
            </a:r>
          </a:p>
          <a:p>
            <a:pPr marL="411949" lvl="2" indent="-137316">
              <a:lnSpc>
                <a:spcPts val="2702"/>
              </a:lnSpc>
              <a:buFont typeface="Arial"/>
              <a:buChar char="⚬"/>
            </a:pPr>
            <a:r>
              <a:rPr lang="en-US" sz="1802" spc="90">
                <a:solidFill>
                  <a:srgbClr val="FFFFFF"/>
                </a:solidFill>
                <a:latin typeface="Montserrat Classic"/>
              </a:rPr>
              <a:t>HELP EACH OTHER MAKE GOOD DECISIONS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83003" y="1736084"/>
            <a:ext cx="4037711" cy="4037711"/>
          </a:xfrm>
          <a:custGeom>
            <a:avLst/>
            <a:gdLst/>
            <a:ahLst/>
            <a:cxnLst/>
            <a:rect l="l" t="t" r="r" b="b"/>
            <a:pathLst>
              <a:path w="5383615" h="5383615">
                <a:moveTo>
                  <a:pt x="0" y="0"/>
                </a:moveTo>
                <a:lnTo>
                  <a:pt x="5383615" y="0"/>
                </a:lnTo>
                <a:lnTo>
                  <a:pt x="5383615" y="5383615"/>
                </a:lnTo>
                <a:lnTo>
                  <a:pt x="0" y="5383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3" name="TextBox 3"/>
          <p:cNvSpPr txBox="1"/>
          <p:nvPr/>
        </p:nvSpPr>
        <p:spPr>
          <a:xfrm>
            <a:off x="182012" y="4209449"/>
            <a:ext cx="9855926" cy="3352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8995" lvl="2" indent="-192998">
              <a:lnSpc>
                <a:spcPts val="3799"/>
              </a:lnSpc>
              <a:buFont typeface="Arial"/>
              <a:buChar char="⚬"/>
            </a:pPr>
            <a:r>
              <a:rPr lang="en-US" sz="2532" spc="126">
                <a:solidFill>
                  <a:srgbClr val="FFFFFF"/>
                </a:solidFill>
                <a:latin typeface="Montserrat Classic"/>
              </a:rPr>
              <a:t>POWERED OFF!</a:t>
            </a:r>
          </a:p>
          <a:p>
            <a:pPr marL="578995" lvl="2" indent="-192998">
              <a:lnSpc>
                <a:spcPts val="3799"/>
              </a:lnSpc>
              <a:buFont typeface="Arial"/>
              <a:buChar char="⚬"/>
            </a:pPr>
            <a:r>
              <a:rPr lang="en-US" sz="2532" spc="126">
                <a:solidFill>
                  <a:srgbClr val="FFFFFF"/>
                </a:solidFill>
                <a:latin typeface="Montserrat Classic"/>
              </a:rPr>
              <a:t>PUT AWAY BETWEEN 7:40AM - 3:30PM</a:t>
            </a:r>
          </a:p>
          <a:p>
            <a:pPr marL="578995" lvl="2" indent="-192998">
              <a:lnSpc>
                <a:spcPts val="3799"/>
              </a:lnSpc>
              <a:buFont typeface="Arial"/>
              <a:buChar char="⚬"/>
            </a:pPr>
            <a:r>
              <a:rPr lang="en-US" sz="2532" spc="126">
                <a:solidFill>
                  <a:srgbClr val="FFFFFF"/>
                </a:solidFill>
                <a:latin typeface="Montserrat Classic"/>
              </a:rPr>
              <a:t>IF A PHONE IS SEEN DURING THE DAY IT WILL BE CONFISCATED</a:t>
            </a:r>
          </a:p>
          <a:p>
            <a:pPr marL="578995" lvl="2" indent="-192998">
              <a:lnSpc>
                <a:spcPts val="3799"/>
              </a:lnSpc>
              <a:buFont typeface="Arial"/>
              <a:buChar char="⚬"/>
            </a:pPr>
            <a:r>
              <a:rPr lang="en-US" sz="2532" spc="126">
                <a:solidFill>
                  <a:srgbClr val="FFFFFF"/>
                </a:solidFill>
                <a:latin typeface="Montserrat Classic"/>
              </a:rPr>
              <a:t>PARENTS CAN LEAVE A MESSAGE FOR THE STUDENT TO SEE WHEN THEY POWER THEIR PHONE ON</a:t>
            </a:r>
          </a:p>
          <a:p>
            <a:pPr marL="578995" lvl="2" indent="-192998">
              <a:lnSpc>
                <a:spcPts val="3799"/>
              </a:lnSpc>
              <a:buFont typeface="Arial"/>
              <a:buChar char="⚬"/>
            </a:pPr>
            <a:r>
              <a:rPr lang="en-US" sz="2532" spc="126">
                <a:solidFill>
                  <a:srgbClr val="FFFFFF"/>
                </a:solidFill>
                <a:latin typeface="Montserrat Classic"/>
              </a:rPr>
              <a:t>STUDENTS CAN CALL HOME FROM THE MAIN OFFICE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23699" y="2826251"/>
            <a:ext cx="517255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spc="-120">
                <a:solidFill>
                  <a:srgbClr val="FFFFFF"/>
                </a:solidFill>
                <a:latin typeface="Norwester"/>
              </a:rPr>
              <a:t>CELL PHONES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85875"/>
            <a:ext cx="13716000" cy="771525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4" r="-396" b="-631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3" name="TextBox 3"/>
          <p:cNvSpPr txBox="1"/>
          <p:nvPr/>
        </p:nvSpPr>
        <p:spPr>
          <a:xfrm>
            <a:off x="3919299" y="1278732"/>
            <a:ext cx="6234287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37"/>
              </a:lnSpc>
            </a:pPr>
            <a:r>
              <a:rPr lang="en-US" sz="9698" spc="-194">
                <a:solidFill>
                  <a:srgbClr val="FFDE59"/>
                </a:solidFill>
                <a:latin typeface="Norwester"/>
              </a:rPr>
              <a:t>ATTENDANCE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42631" y="2929756"/>
            <a:ext cx="576416" cy="578999"/>
          </a:xfrm>
          <a:custGeom>
            <a:avLst/>
            <a:gdLst/>
            <a:ahLst/>
            <a:cxnLst/>
            <a:rect l="l" t="t" r="r" b="b"/>
            <a:pathLst>
              <a:path w="768554" h="771999">
                <a:moveTo>
                  <a:pt x="0" y="0"/>
                </a:moveTo>
                <a:lnTo>
                  <a:pt x="768554" y="0"/>
                </a:lnTo>
                <a:lnTo>
                  <a:pt x="768554" y="771999"/>
                </a:lnTo>
                <a:lnTo>
                  <a:pt x="0" y="771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3" name="Freeform 3"/>
          <p:cNvSpPr/>
          <p:nvPr/>
        </p:nvSpPr>
        <p:spPr>
          <a:xfrm>
            <a:off x="5842631" y="3889637"/>
            <a:ext cx="576416" cy="578999"/>
          </a:xfrm>
          <a:custGeom>
            <a:avLst/>
            <a:gdLst/>
            <a:ahLst/>
            <a:cxnLst/>
            <a:rect l="l" t="t" r="r" b="b"/>
            <a:pathLst>
              <a:path w="768554" h="771999">
                <a:moveTo>
                  <a:pt x="0" y="0"/>
                </a:moveTo>
                <a:lnTo>
                  <a:pt x="768554" y="0"/>
                </a:lnTo>
                <a:lnTo>
                  <a:pt x="768554" y="771999"/>
                </a:lnTo>
                <a:lnTo>
                  <a:pt x="0" y="771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4" name="Freeform 4"/>
          <p:cNvSpPr/>
          <p:nvPr/>
        </p:nvSpPr>
        <p:spPr>
          <a:xfrm>
            <a:off x="5842631" y="5809398"/>
            <a:ext cx="576416" cy="578999"/>
          </a:xfrm>
          <a:custGeom>
            <a:avLst/>
            <a:gdLst/>
            <a:ahLst/>
            <a:cxnLst/>
            <a:rect l="l" t="t" r="r" b="b"/>
            <a:pathLst>
              <a:path w="768554" h="771999">
                <a:moveTo>
                  <a:pt x="0" y="0"/>
                </a:moveTo>
                <a:lnTo>
                  <a:pt x="768554" y="0"/>
                </a:lnTo>
                <a:lnTo>
                  <a:pt x="768554" y="771999"/>
                </a:lnTo>
                <a:lnTo>
                  <a:pt x="0" y="771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5" name="Freeform 5"/>
          <p:cNvSpPr/>
          <p:nvPr/>
        </p:nvSpPr>
        <p:spPr>
          <a:xfrm>
            <a:off x="5842631" y="4849517"/>
            <a:ext cx="576416" cy="578999"/>
          </a:xfrm>
          <a:custGeom>
            <a:avLst/>
            <a:gdLst/>
            <a:ahLst/>
            <a:cxnLst/>
            <a:rect l="l" t="t" r="r" b="b"/>
            <a:pathLst>
              <a:path w="768554" h="771999">
                <a:moveTo>
                  <a:pt x="0" y="0"/>
                </a:moveTo>
                <a:lnTo>
                  <a:pt x="768554" y="0"/>
                </a:lnTo>
                <a:lnTo>
                  <a:pt x="768554" y="771999"/>
                </a:lnTo>
                <a:lnTo>
                  <a:pt x="0" y="771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6" name="Freeform 6"/>
          <p:cNvSpPr/>
          <p:nvPr/>
        </p:nvSpPr>
        <p:spPr>
          <a:xfrm>
            <a:off x="5842631" y="6769278"/>
            <a:ext cx="576416" cy="578999"/>
          </a:xfrm>
          <a:custGeom>
            <a:avLst/>
            <a:gdLst/>
            <a:ahLst/>
            <a:cxnLst/>
            <a:rect l="l" t="t" r="r" b="b"/>
            <a:pathLst>
              <a:path w="768554" h="771999">
                <a:moveTo>
                  <a:pt x="0" y="0"/>
                </a:moveTo>
                <a:lnTo>
                  <a:pt x="768554" y="0"/>
                </a:lnTo>
                <a:lnTo>
                  <a:pt x="768554" y="771999"/>
                </a:lnTo>
                <a:lnTo>
                  <a:pt x="0" y="771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7" name="Freeform 7"/>
          <p:cNvSpPr/>
          <p:nvPr/>
        </p:nvSpPr>
        <p:spPr>
          <a:xfrm>
            <a:off x="598087" y="4383591"/>
            <a:ext cx="4426877" cy="3392095"/>
          </a:xfrm>
          <a:custGeom>
            <a:avLst/>
            <a:gdLst/>
            <a:ahLst/>
            <a:cxnLst/>
            <a:rect l="l" t="t" r="r" b="b"/>
            <a:pathLst>
              <a:path w="5902503" h="4522793">
                <a:moveTo>
                  <a:pt x="0" y="0"/>
                </a:moveTo>
                <a:lnTo>
                  <a:pt x="5902503" y="0"/>
                </a:lnTo>
                <a:lnTo>
                  <a:pt x="5902503" y="4522793"/>
                </a:lnTo>
                <a:lnTo>
                  <a:pt x="0" y="4522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77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8" name="TextBox 8"/>
          <p:cNvSpPr txBox="1"/>
          <p:nvPr/>
        </p:nvSpPr>
        <p:spPr>
          <a:xfrm>
            <a:off x="6976104" y="2868355"/>
            <a:ext cx="5492061" cy="1147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41"/>
              </a:lnSpc>
            </a:pPr>
            <a:r>
              <a:rPr lang="en-US" sz="2441" spc="122">
                <a:solidFill>
                  <a:srgbClr val="FFFFFF"/>
                </a:solidFill>
                <a:latin typeface="Montserrat Classic"/>
              </a:rPr>
              <a:t>DAILY ATTENDANCE IS CRITICAL FOR ACADEMIC SUCCESS! </a:t>
            </a:r>
          </a:p>
          <a:p>
            <a:pPr>
              <a:lnSpc>
                <a:spcPts val="4881"/>
              </a:lnSpc>
            </a:pPr>
            <a:endParaRPr lang="en-US" sz="2441" spc="122">
              <a:solidFill>
                <a:srgbClr val="FFFFFF"/>
              </a:solidFill>
              <a:latin typeface="Montserrat Classi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926386" y="2821921"/>
            <a:ext cx="408908" cy="471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2700" spc="134">
                <a:solidFill>
                  <a:srgbClr val="FFFFFF"/>
                </a:solidFill>
                <a:latin typeface="Montserrat Classic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26386" y="3781801"/>
            <a:ext cx="408908" cy="471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2700" spc="134">
                <a:solidFill>
                  <a:srgbClr val="FFFFFF"/>
                </a:solidFill>
                <a:latin typeface="Montserrat Classic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26386" y="5701562"/>
            <a:ext cx="408908" cy="471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2700" spc="134">
                <a:solidFill>
                  <a:srgbClr val="FFFFFF"/>
                </a:solidFill>
                <a:latin typeface="Montserrat Classic"/>
              </a:rPr>
              <a:t>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26386" y="4741681"/>
            <a:ext cx="408908" cy="471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2700" spc="134">
                <a:solidFill>
                  <a:srgbClr val="FFFFFF"/>
                </a:solidFill>
                <a:latin typeface="Montserrat Classic"/>
              </a:rPr>
              <a:t>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26386" y="6661442"/>
            <a:ext cx="408908" cy="471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2700" spc="134">
                <a:solidFill>
                  <a:srgbClr val="FFFFFF"/>
                </a:solidFill>
                <a:latin typeface="Montserrat Classic"/>
              </a:rPr>
              <a:t>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8087" y="2811205"/>
            <a:ext cx="4426877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spc="-120">
                <a:solidFill>
                  <a:srgbClr val="FFFFFF"/>
                </a:solidFill>
                <a:latin typeface="Norwester"/>
              </a:rPr>
              <a:t>ATTENDANCE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76104" y="3841212"/>
            <a:ext cx="5492061" cy="1363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4"/>
              </a:lnSpc>
            </a:pPr>
            <a:r>
              <a:rPr lang="en-US" sz="2874" spc="143">
                <a:solidFill>
                  <a:srgbClr val="FFFFFF"/>
                </a:solidFill>
                <a:latin typeface="Montserrat Classic"/>
              </a:rPr>
              <a:t>ATTENDANCE IS SEPARATE FOR EACH CLASS.</a:t>
            </a:r>
          </a:p>
          <a:p>
            <a:pPr>
              <a:lnSpc>
                <a:spcPts val="5749"/>
              </a:lnSpc>
            </a:pPr>
            <a:endParaRPr lang="en-US" sz="2874" spc="143">
              <a:solidFill>
                <a:srgbClr val="FFFFFF"/>
              </a:solidFill>
              <a:latin typeface="Montserrat Classi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76104" y="4795021"/>
            <a:ext cx="580796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41"/>
              </a:lnSpc>
            </a:pPr>
            <a:r>
              <a:rPr lang="en-US" sz="2441" spc="122">
                <a:solidFill>
                  <a:srgbClr val="FFFFFF"/>
                </a:solidFill>
                <a:latin typeface="Montserrat Classic"/>
              </a:rPr>
              <a:t>BLOCK SCHEDULE - 1 ABSENCE IS THE SAME AS MISSING 2 CLASSES.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76104" y="5813515"/>
            <a:ext cx="5492061" cy="1421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2"/>
              </a:lnSpc>
            </a:pPr>
            <a:r>
              <a:rPr lang="en-US" sz="3012" spc="150">
                <a:solidFill>
                  <a:srgbClr val="FFFFFF"/>
                </a:solidFill>
                <a:latin typeface="Montserrat Classic"/>
              </a:rPr>
              <a:t>ONLY 2 DAYS TO TURN IN AN EXCUSE.</a:t>
            </a:r>
          </a:p>
          <a:p>
            <a:pPr>
              <a:lnSpc>
                <a:spcPts val="6024"/>
              </a:lnSpc>
            </a:pPr>
            <a:endParaRPr lang="en-US" sz="3012" spc="150">
              <a:solidFill>
                <a:srgbClr val="FFFFFF"/>
              </a:solidFill>
              <a:latin typeface="Montserrat Classi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976104" y="6812140"/>
            <a:ext cx="6104096" cy="1554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2"/>
              </a:lnSpc>
            </a:pPr>
            <a:r>
              <a:rPr lang="en-US" sz="2572" spc="128">
                <a:solidFill>
                  <a:srgbClr val="FFFFFF"/>
                </a:solidFill>
                <a:latin typeface="Montserrat Classic"/>
              </a:rPr>
              <a:t>IT IS THE CHILD'S RESPONSIBILITY TO MAKE UP WORK WHEN THEY RETURN FROM THE ABSENCE. </a:t>
            </a:r>
          </a:p>
          <a:p>
            <a:pPr>
              <a:lnSpc>
                <a:spcPts val="5144"/>
              </a:lnSpc>
            </a:pPr>
            <a:endParaRPr lang="en-US" sz="2572" spc="128">
              <a:solidFill>
                <a:srgbClr val="FFFFFF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525" y="2064544"/>
            <a:ext cx="12143335" cy="457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8"/>
              </a:lnSpc>
            </a:pPr>
            <a:r>
              <a:rPr lang="en-US" sz="9923" spc="-198">
                <a:solidFill>
                  <a:srgbClr val="FFFFFF"/>
                </a:solidFill>
                <a:latin typeface="Norwester"/>
              </a:rPr>
              <a:t>THE</a:t>
            </a:r>
          </a:p>
          <a:p>
            <a:pPr algn="ctr">
              <a:lnSpc>
                <a:spcPts val="11908"/>
              </a:lnSpc>
            </a:pPr>
            <a:r>
              <a:rPr lang="en-US" sz="9923" spc="-198">
                <a:solidFill>
                  <a:srgbClr val="FFFFFF"/>
                </a:solidFill>
                <a:latin typeface="Norwester"/>
              </a:rPr>
              <a:t>TRANSITION TO</a:t>
            </a:r>
          </a:p>
          <a:p>
            <a:pPr algn="ctr">
              <a:lnSpc>
                <a:spcPts val="11908"/>
              </a:lnSpc>
            </a:pPr>
            <a:r>
              <a:rPr lang="en-US" sz="9923" spc="-198">
                <a:solidFill>
                  <a:srgbClr val="FFFFFF"/>
                </a:solidFill>
                <a:latin typeface="Norwester"/>
              </a:rPr>
              <a:t>JUNIOR HIGH SCHOOL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4629" y="5143500"/>
            <a:ext cx="3116979" cy="1536810"/>
          </a:xfrm>
          <a:custGeom>
            <a:avLst/>
            <a:gdLst/>
            <a:ahLst/>
            <a:cxnLst/>
            <a:rect l="l" t="t" r="r" b="b"/>
            <a:pathLst>
              <a:path w="4155972" h="2049080">
                <a:moveTo>
                  <a:pt x="0" y="0"/>
                </a:moveTo>
                <a:lnTo>
                  <a:pt x="4155972" y="0"/>
                </a:lnTo>
                <a:lnTo>
                  <a:pt x="4155972" y="2049080"/>
                </a:lnTo>
                <a:lnTo>
                  <a:pt x="0" y="2049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423" t="-13744" b="-13462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3" name="Freeform 3"/>
          <p:cNvSpPr/>
          <p:nvPr/>
        </p:nvSpPr>
        <p:spPr>
          <a:xfrm>
            <a:off x="6261908" y="5239666"/>
            <a:ext cx="1104626" cy="1065731"/>
          </a:xfrm>
          <a:custGeom>
            <a:avLst/>
            <a:gdLst/>
            <a:ahLst/>
            <a:cxnLst/>
            <a:rect l="l" t="t" r="r" b="b"/>
            <a:pathLst>
              <a:path w="1472834" h="1420974">
                <a:moveTo>
                  <a:pt x="0" y="0"/>
                </a:moveTo>
                <a:lnTo>
                  <a:pt x="1472834" y="0"/>
                </a:lnTo>
                <a:lnTo>
                  <a:pt x="1472834" y="1420974"/>
                </a:lnTo>
                <a:lnTo>
                  <a:pt x="0" y="1420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277" t="-16158" r="-77942" b="-16626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4" name="Freeform 4"/>
          <p:cNvSpPr/>
          <p:nvPr/>
        </p:nvSpPr>
        <p:spPr>
          <a:xfrm>
            <a:off x="10686545" y="5346073"/>
            <a:ext cx="1007105" cy="1010676"/>
          </a:xfrm>
          <a:custGeom>
            <a:avLst/>
            <a:gdLst/>
            <a:ahLst/>
            <a:cxnLst/>
            <a:rect l="l" t="t" r="r" b="b"/>
            <a:pathLst>
              <a:path w="1342806" h="1347568">
                <a:moveTo>
                  <a:pt x="0" y="0"/>
                </a:moveTo>
                <a:lnTo>
                  <a:pt x="1342806" y="0"/>
                </a:lnTo>
                <a:lnTo>
                  <a:pt x="1342806" y="1347568"/>
                </a:lnTo>
                <a:lnTo>
                  <a:pt x="0" y="1347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5109" t="-18466" r="-85465" b="-16342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5" name="TextBox 5"/>
          <p:cNvSpPr txBox="1"/>
          <p:nvPr/>
        </p:nvSpPr>
        <p:spPr>
          <a:xfrm>
            <a:off x="1407325" y="3948253"/>
            <a:ext cx="2151587" cy="581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1"/>
              </a:lnSpc>
            </a:pPr>
            <a:r>
              <a:rPr lang="en-US" sz="3672" spc="183">
                <a:solidFill>
                  <a:srgbClr val="FFFFFF"/>
                </a:solidFill>
                <a:latin typeface="Montserrat Classic"/>
              </a:rPr>
              <a:t>CANVAS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06108" y="6819666"/>
            <a:ext cx="3554021" cy="6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4"/>
              </a:lnSpc>
            </a:pPr>
            <a:r>
              <a:rPr lang="en-US" sz="1917" spc="95">
                <a:solidFill>
                  <a:srgbClr val="FFFFFF"/>
                </a:solidFill>
                <a:latin typeface="Montserrat Classic"/>
              </a:rPr>
              <a:t>KEEP UP WITH WHAT IS GOING ON IN EACH CLASS!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93884" y="4174526"/>
            <a:ext cx="2040674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4"/>
              </a:lnSpc>
            </a:pPr>
            <a:r>
              <a:rPr lang="en-US" sz="3572" spc="179">
                <a:solidFill>
                  <a:srgbClr val="FFFFFF"/>
                </a:solidFill>
                <a:latin typeface="Montserrat Classic"/>
              </a:rPr>
              <a:t>ACTIVE </a:t>
            </a:r>
          </a:p>
          <a:p>
            <a:pPr algn="ctr">
              <a:lnSpc>
                <a:spcPts val="2894"/>
              </a:lnSpc>
            </a:pPr>
            <a:r>
              <a:rPr lang="en-US" sz="3572" spc="179">
                <a:solidFill>
                  <a:srgbClr val="FFFFFF"/>
                </a:solidFill>
                <a:latin typeface="Montserrat Classic"/>
              </a:rPr>
              <a:t>PARENT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01077" y="6819666"/>
            <a:ext cx="3732939" cy="653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900" spc="95">
                <a:solidFill>
                  <a:srgbClr val="FFFFFF"/>
                </a:solidFill>
                <a:latin typeface="Montserrat Classic"/>
              </a:rPr>
              <a:t>KEEP UP WITH GRADES, ABSENCES, AND DISCIPLINE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69475" y="4231199"/>
            <a:ext cx="204124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0"/>
              </a:lnSpc>
            </a:pPr>
            <a:r>
              <a:rPr lang="en-US" sz="3506" spc="175">
                <a:solidFill>
                  <a:srgbClr val="FFFFFF"/>
                </a:solidFill>
                <a:latin typeface="Montserrat Classic"/>
              </a:rPr>
              <a:t>SCHOOL</a:t>
            </a:r>
          </a:p>
          <a:p>
            <a:pPr algn="ctr">
              <a:lnSpc>
                <a:spcPts val="2840"/>
              </a:lnSpc>
            </a:pPr>
            <a:r>
              <a:rPr lang="en-US" sz="3506" spc="175">
                <a:solidFill>
                  <a:srgbClr val="FFFFFF"/>
                </a:solidFill>
                <a:latin typeface="Montserrat Classic"/>
              </a:rPr>
              <a:t>STATUS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76953" y="6826810"/>
            <a:ext cx="3732939" cy="1036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6"/>
              </a:lnSpc>
            </a:pPr>
            <a:r>
              <a:rPr lang="en-US" sz="1969" spc="98">
                <a:solidFill>
                  <a:srgbClr val="FFFFFF"/>
                </a:solidFill>
                <a:latin typeface="Montserrat Classic"/>
              </a:rPr>
              <a:t>SAVE THE NUMBER AS CLASS/TEACHER THE FIRST TIME A MESSAGE IS SENT.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222" y="1429997"/>
            <a:ext cx="6833778" cy="110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 spc="-138">
                <a:solidFill>
                  <a:srgbClr val="FFFFFF"/>
                </a:solidFill>
                <a:latin typeface="Norwester"/>
              </a:rPr>
              <a:t>STAY INFORMED...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94018" y="3514843"/>
            <a:ext cx="5749556" cy="1104933"/>
          </a:xfrm>
          <a:custGeom>
            <a:avLst/>
            <a:gdLst/>
            <a:ahLst/>
            <a:cxnLst/>
            <a:rect l="l" t="t" r="r" b="b"/>
            <a:pathLst>
              <a:path w="7666075" h="1473244">
                <a:moveTo>
                  <a:pt x="0" y="0"/>
                </a:moveTo>
                <a:lnTo>
                  <a:pt x="7666075" y="0"/>
                </a:lnTo>
                <a:lnTo>
                  <a:pt x="7666075" y="1473244"/>
                </a:lnTo>
                <a:lnTo>
                  <a:pt x="0" y="1473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3" name="Freeform 3"/>
          <p:cNvSpPr/>
          <p:nvPr/>
        </p:nvSpPr>
        <p:spPr>
          <a:xfrm>
            <a:off x="7694018" y="4824170"/>
            <a:ext cx="5749556" cy="1104933"/>
          </a:xfrm>
          <a:custGeom>
            <a:avLst/>
            <a:gdLst/>
            <a:ahLst/>
            <a:cxnLst/>
            <a:rect l="l" t="t" r="r" b="b"/>
            <a:pathLst>
              <a:path w="7666075" h="1473244">
                <a:moveTo>
                  <a:pt x="0" y="0"/>
                </a:moveTo>
                <a:lnTo>
                  <a:pt x="7666075" y="0"/>
                </a:lnTo>
                <a:lnTo>
                  <a:pt x="7666075" y="1473244"/>
                </a:lnTo>
                <a:lnTo>
                  <a:pt x="0" y="1473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4" name="Freeform 4"/>
          <p:cNvSpPr/>
          <p:nvPr/>
        </p:nvSpPr>
        <p:spPr>
          <a:xfrm>
            <a:off x="7694018" y="6133497"/>
            <a:ext cx="5749556" cy="1104933"/>
          </a:xfrm>
          <a:custGeom>
            <a:avLst/>
            <a:gdLst/>
            <a:ahLst/>
            <a:cxnLst/>
            <a:rect l="l" t="t" r="r" b="b"/>
            <a:pathLst>
              <a:path w="7666075" h="1473244">
                <a:moveTo>
                  <a:pt x="0" y="0"/>
                </a:moveTo>
                <a:lnTo>
                  <a:pt x="7666075" y="0"/>
                </a:lnTo>
                <a:lnTo>
                  <a:pt x="7666075" y="1473244"/>
                </a:lnTo>
                <a:lnTo>
                  <a:pt x="0" y="1473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5" name="Freeform 5"/>
          <p:cNvSpPr/>
          <p:nvPr/>
        </p:nvSpPr>
        <p:spPr>
          <a:xfrm>
            <a:off x="7694018" y="7442824"/>
            <a:ext cx="5749556" cy="1104933"/>
          </a:xfrm>
          <a:custGeom>
            <a:avLst/>
            <a:gdLst/>
            <a:ahLst/>
            <a:cxnLst/>
            <a:rect l="l" t="t" r="r" b="b"/>
            <a:pathLst>
              <a:path w="7666075" h="1473244">
                <a:moveTo>
                  <a:pt x="0" y="0"/>
                </a:moveTo>
                <a:lnTo>
                  <a:pt x="7666075" y="0"/>
                </a:lnTo>
                <a:lnTo>
                  <a:pt x="7666075" y="1473244"/>
                </a:lnTo>
                <a:lnTo>
                  <a:pt x="0" y="1473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6" name="TextBox 6"/>
          <p:cNvSpPr txBox="1"/>
          <p:nvPr/>
        </p:nvSpPr>
        <p:spPr>
          <a:xfrm>
            <a:off x="2475071" y="1585912"/>
            <a:ext cx="876585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spc="-120" dirty="0">
                <a:solidFill>
                  <a:schemeClr val="bg1"/>
                </a:solidFill>
                <a:latin typeface="Norwester"/>
              </a:rPr>
              <a:t>SCHOOL DAY SCHEDULE</a:t>
            </a:r>
          </a:p>
        </p:txBody>
      </p:sp>
      <p:sp>
        <p:nvSpPr>
          <p:cNvPr id="7" name="Freeform 7"/>
          <p:cNvSpPr/>
          <p:nvPr/>
        </p:nvSpPr>
        <p:spPr>
          <a:xfrm>
            <a:off x="771526" y="3514843"/>
            <a:ext cx="5749556" cy="1104933"/>
          </a:xfrm>
          <a:custGeom>
            <a:avLst/>
            <a:gdLst/>
            <a:ahLst/>
            <a:cxnLst/>
            <a:rect l="l" t="t" r="r" b="b"/>
            <a:pathLst>
              <a:path w="7666075" h="1473244">
                <a:moveTo>
                  <a:pt x="0" y="0"/>
                </a:moveTo>
                <a:lnTo>
                  <a:pt x="7666075" y="0"/>
                </a:lnTo>
                <a:lnTo>
                  <a:pt x="7666075" y="1473244"/>
                </a:lnTo>
                <a:lnTo>
                  <a:pt x="0" y="1473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8" name="TextBox 8"/>
          <p:cNvSpPr txBox="1"/>
          <p:nvPr/>
        </p:nvSpPr>
        <p:spPr>
          <a:xfrm>
            <a:off x="887764" y="3765035"/>
            <a:ext cx="4482105" cy="403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0"/>
              </a:lnSpc>
            </a:pPr>
            <a:r>
              <a:rPr lang="en-US" sz="2700" spc="134">
                <a:solidFill>
                  <a:srgbClr val="FFFFFF"/>
                </a:solidFill>
                <a:latin typeface="Montserrat Classic"/>
              </a:rPr>
              <a:t>1/5 - 8:15 - 9:43 </a:t>
            </a:r>
          </a:p>
        </p:txBody>
      </p:sp>
      <p:sp>
        <p:nvSpPr>
          <p:cNvPr id="9" name="Freeform 9"/>
          <p:cNvSpPr/>
          <p:nvPr/>
        </p:nvSpPr>
        <p:spPr>
          <a:xfrm>
            <a:off x="771526" y="4824170"/>
            <a:ext cx="5749556" cy="1104933"/>
          </a:xfrm>
          <a:custGeom>
            <a:avLst/>
            <a:gdLst/>
            <a:ahLst/>
            <a:cxnLst/>
            <a:rect l="l" t="t" r="r" b="b"/>
            <a:pathLst>
              <a:path w="7666075" h="1473244">
                <a:moveTo>
                  <a:pt x="0" y="0"/>
                </a:moveTo>
                <a:lnTo>
                  <a:pt x="7666075" y="0"/>
                </a:lnTo>
                <a:lnTo>
                  <a:pt x="7666075" y="1473244"/>
                </a:lnTo>
                <a:lnTo>
                  <a:pt x="0" y="1473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0" name="TextBox 10"/>
          <p:cNvSpPr txBox="1"/>
          <p:nvPr/>
        </p:nvSpPr>
        <p:spPr>
          <a:xfrm>
            <a:off x="887764" y="5074361"/>
            <a:ext cx="4482105" cy="403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0"/>
              </a:lnSpc>
            </a:pPr>
            <a:r>
              <a:rPr lang="en-US" sz="2700" spc="134">
                <a:solidFill>
                  <a:srgbClr val="FFFFFF"/>
                </a:solidFill>
                <a:latin typeface="Montserrat Classic"/>
              </a:rPr>
              <a:t>2/6 - 9:47 - 11:23</a:t>
            </a:r>
          </a:p>
        </p:txBody>
      </p:sp>
      <p:sp>
        <p:nvSpPr>
          <p:cNvPr id="11" name="Freeform 11"/>
          <p:cNvSpPr/>
          <p:nvPr/>
        </p:nvSpPr>
        <p:spPr>
          <a:xfrm>
            <a:off x="771526" y="6133497"/>
            <a:ext cx="5749556" cy="1104933"/>
          </a:xfrm>
          <a:custGeom>
            <a:avLst/>
            <a:gdLst/>
            <a:ahLst/>
            <a:cxnLst/>
            <a:rect l="l" t="t" r="r" b="b"/>
            <a:pathLst>
              <a:path w="7666075" h="1473244">
                <a:moveTo>
                  <a:pt x="0" y="0"/>
                </a:moveTo>
                <a:lnTo>
                  <a:pt x="7666075" y="0"/>
                </a:lnTo>
                <a:lnTo>
                  <a:pt x="7666075" y="1473244"/>
                </a:lnTo>
                <a:lnTo>
                  <a:pt x="0" y="1473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2" name="TextBox 12"/>
          <p:cNvSpPr txBox="1"/>
          <p:nvPr/>
        </p:nvSpPr>
        <p:spPr>
          <a:xfrm>
            <a:off x="887764" y="6383688"/>
            <a:ext cx="4482105" cy="403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0"/>
              </a:lnSpc>
            </a:pPr>
            <a:r>
              <a:rPr lang="en-US" sz="2700" spc="134">
                <a:solidFill>
                  <a:srgbClr val="FFFFFF"/>
                </a:solidFill>
                <a:latin typeface="Montserrat Classic"/>
              </a:rPr>
              <a:t>3/7 - 11:27 - 1:32</a:t>
            </a:r>
          </a:p>
        </p:txBody>
      </p:sp>
      <p:sp>
        <p:nvSpPr>
          <p:cNvPr id="13" name="Freeform 13"/>
          <p:cNvSpPr/>
          <p:nvPr/>
        </p:nvSpPr>
        <p:spPr>
          <a:xfrm>
            <a:off x="771525" y="7442824"/>
            <a:ext cx="5849481" cy="1124137"/>
          </a:xfrm>
          <a:custGeom>
            <a:avLst/>
            <a:gdLst/>
            <a:ahLst/>
            <a:cxnLst/>
            <a:rect l="l" t="t" r="r" b="b"/>
            <a:pathLst>
              <a:path w="7799308" h="1498849">
                <a:moveTo>
                  <a:pt x="0" y="0"/>
                </a:moveTo>
                <a:lnTo>
                  <a:pt x="7799308" y="0"/>
                </a:lnTo>
                <a:lnTo>
                  <a:pt x="7799308" y="1498849"/>
                </a:lnTo>
                <a:lnTo>
                  <a:pt x="0" y="1498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4" name="TextBox 14"/>
          <p:cNvSpPr txBox="1"/>
          <p:nvPr/>
        </p:nvSpPr>
        <p:spPr>
          <a:xfrm>
            <a:off x="887764" y="7693016"/>
            <a:ext cx="4482105" cy="403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0"/>
              </a:lnSpc>
            </a:pPr>
            <a:r>
              <a:rPr lang="en-US" sz="2700" spc="134">
                <a:solidFill>
                  <a:srgbClr val="FFFFFF"/>
                </a:solidFill>
                <a:latin typeface="Montserrat Classic"/>
              </a:rPr>
              <a:t>4/8 - 1:36 - 3:14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52960" y="2587814"/>
            <a:ext cx="1714612" cy="513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3"/>
              </a:lnSpc>
            </a:pPr>
            <a:r>
              <a:rPr lang="en-US" sz="3238" spc="161">
                <a:solidFill>
                  <a:srgbClr val="050330"/>
                </a:solidFill>
                <a:latin typeface="Montserrat Classic"/>
              </a:rPr>
              <a:t>A - DAY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21374" y="2582049"/>
            <a:ext cx="1715840" cy="52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0"/>
              </a:lnSpc>
            </a:pPr>
            <a:r>
              <a:rPr lang="en-US" sz="3292" spc="164">
                <a:solidFill>
                  <a:srgbClr val="050330"/>
                </a:solidFill>
                <a:latin typeface="Montserrat Classic"/>
              </a:rPr>
              <a:t>B - DAY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46303" y="3626571"/>
            <a:ext cx="2603754" cy="740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2"/>
              </a:lnSpc>
            </a:pPr>
            <a:r>
              <a:rPr lang="en-US" sz="1416" spc="71">
                <a:solidFill>
                  <a:srgbClr val="FEA900"/>
                </a:solidFill>
                <a:latin typeface="Montserrat Classic"/>
              </a:rPr>
              <a:t>9:00 ALL BAND STUDENTS WILL SPLIT WITH CYBER FOUNDATIONS EVERYDAY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68795" y="3626571"/>
            <a:ext cx="2603754" cy="740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2"/>
              </a:lnSpc>
            </a:pPr>
            <a:r>
              <a:rPr lang="en-US" sz="1416" spc="71">
                <a:solidFill>
                  <a:srgbClr val="FEA900"/>
                </a:solidFill>
                <a:latin typeface="Montserrat Classic"/>
              </a:rPr>
              <a:t>8:53 ALL BAND STUDENTS WILL SPLIT WITH CYBER FOUNDATIONS EVERYDAY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247268" y="6293183"/>
            <a:ext cx="2002789" cy="740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2"/>
              </a:lnSpc>
            </a:pPr>
            <a:r>
              <a:rPr lang="en-US" sz="1416" spc="71">
                <a:solidFill>
                  <a:srgbClr val="FEA900"/>
                </a:solidFill>
                <a:latin typeface="Montserrat Classic"/>
              </a:rPr>
              <a:t>LUNCH BLOCK - TIME VARIES BASED ON TEACHER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69761" y="6223794"/>
            <a:ext cx="2002789" cy="740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2"/>
              </a:lnSpc>
            </a:pPr>
            <a:r>
              <a:rPr lang="en-US" sz="1416" spc="71">
                <a:solidFill>
                  <a:srgbClr val="FEA900"/>
                </a:solidFill>
                <a:latin typeface="Montserrat Classic"/>
              </a:rPr>
              <a:t>LUNCH BLOCK - TIME VARIES BASED ON TEACHER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47268" y="7695630"/>
            <a:ext cx="2002789" cy="55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9"/>
              </a:lnSpc>
            </a:pPr>
            <a:r>
              <a:rPr lang="en-US" sz="1649" spc="82">
                <a:solidFill>
                  <a:srgbClr val="FEA900"/>
                </a:solidFill>
                <a:latin typeface="Montserrat Classic"/>
              </a:rPr>
              <a:t>6TH GRADE WILL DISMISS FIRST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69761" y="7704378"/>
            <a:ext cx="2002789" cy="55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9"/>
              </a:lnSpc>
            </a:pPr>
            <a:r>
              <a:rPr lang="en-US" sz="1649" spc="82">
                <a:solidFill>
                  <a:srgbClr val="FEA900"/>
                </a:solidFill>
                <a:latin typeface="Montserrat Classic"/>
              </a:rPr>
              <a:t>6TH GRADE WILL DISMISS FIRST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811501" y="3765035"/>
            <a:ext cx="4482105" cy="403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0"/>
              </a:lnSpc>
            </a:pPr>
            <a:r>
              <a:rPr lang="en-US" sz="2700" spc="134">
                <a:solidFill>
                  <a:srgbClr val="FFFFFF"/>
                </a:solidFill>
                <a:latin typeface="Montserrat Classic"/>
              </a:rPr>
              <a:t>1/5 - 8:15 - 9:36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811501" y="5074361"/>
            <a:ext cx="4482105" cy="403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0"/>
              </a:lnSpc>
            </a:pPr>
            <a:r>
              <a:rPr lang="en-US" sz="2700" spc="134">
                <a:solidFill>
                  <a:srgbClr val="FFFFFF"/>
                </a:solidFill>
                <a:latin typeface="Montserrat Classic"/>
              </a:rPr>
              <a:t>2/6 - 9:40 - 11:09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811501" y="6383688"/>
            <a:ext cx="4482105" cy="403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0"/>
              </a:lnSpc>
            </a:pPr>
            <a:r>
              <a:rPr lang="en-US" sz="2700" spc="134">
                <a:solidFill>
                  <a:srgbClr val="FFFFFF"/>
                </a:solidFill>
                <a:latin typeface="Montserrat Classic"/>
              </a:rPr>
              <a:t>3/7 - 11:13 - 1:09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811501" y="7693016"/>
            <a:ext cx="4482105" cy="403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0"/>
              </a:lnSpc>
            </a:pPr>
            <a:r>
              <a:rPr lang="en-US" sz="2700" spc="134">
                <a:solidFill>
                  <a:srgbClr val="FFFFFF"/>
                </a:solidFill>
                <a:latin typeface="Montserrat Classic"/>
              </a:rPr>
              <a:t>4/8 - 1:13 - 2:44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915110" y="2582049"/>
            <a:ext cx="2808275" cy="490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6"/>
              </a:lnSpc>
            </a:pPr>
            <a:r>
              <a:rPr lang="en-US" sz="3075" spc="154">
                <a:solidFill>
                  <a:srgbClr val="050330"/>
                </a:solidFill>
                <a:latin typeface="Montserrat Classic"/>
              </a:rPr>
              <a:t>WEDNESDAY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01277" y="3284093"/>
            <a:ext cx="576416" cy="578999"/>
          </a:xfrm>
          <a:custGeom>
            <a:avLst/>
            <a:gdLst/>
            <a:ahLst/>
            <a:cxnLst/>
            <a:rect l="l" t="t" r="r" b="b"/>
            <a:pathLst>
              <a:path w="768554" h="771999">
                <a:moveTo>
                  <a:pt x="0" y="0"/>
                </a:moveTo>
                <a:lnTo>
                  <a:pt x="768554" y="0"/>
                </a:lnTo>
                <a:lnTo>
                  <a:pt x="768554" y="771999"/>
                </a:lnTo>
                <a:lnTo>
                  <a:pt x="0" y="771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3" name="Freeform 3"/>
          <p:cNvSpPr/>
          <p:nvPr/>
        </p:nvSpPr>
        <p:spPr>
          <a:xfrm>
            <a:off x="5601277" y="4123962"/>
            <a:ext cx="576416" cy="578999"/>
          </a:xfrm>
          <a:custGeom>
            <a:avLst/>
            <a:gdLst/>
            <a:ahLst/>
            <a:cxnLst/>
            <a:rect l="l" t="t" r="r" b="b"/>
            <a:pathLst>
              <a:path w="768554" h="771999">
                <a:moveTo>
                  <a:pt x="0" y="0"/>
                </a:moveTo>
                <a:lnTo>
                  <a:pt x="768554" y="0"/>
                </a:lnTo>
                <a:lnTo>
                  <a:pt x="768554" y="771999"/>
                </a:lnTo>
                <a:lnTo>
                  <a:pt x="0" y="771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4" name="Freeform 4"/>
          <p:cNvSpPr/>
          <p:nvPr/>
        </p:nvSpPr>
        <p:spPr>
          <a:xfrm>
            <a:off x="5601277" y="5867748"/>
            <a:ext cx="576416" cy="578999"/>
          </a:xfrm>
          <a:custGeom>
            <a:avLst/>
            <a:gdLst/>
            <a:ahLst/>
            <a:cxnLst/>
            <a:rect l="l" t="t" r="r" b="b"/>
            <a:pathLst>
              <a:path w="768554" h="771999">
                <a:moveTo>
                  <a:pt x="0" y="0"/>
                </a:moveTo>
                <a:lnTo>
                  <a:pt x="768554" y="0"/>
                </a:lnTo>
                <a:lnTo>
                  <a:pt x="768554" y="771999"/>
                </a:lnTo>
                <a:lnTo>
                  <a:pt x="0" y="771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5" name="Freeform 5"/>
          <p:cNvSpPr/>
          <p:nvPr/>
        </p:nvSpPr>
        <p:spPr>
          <a:xfrm>
            <a:off x="5601277" y="4995855"/>
            <a:ext cx="576416" cy="578999"/>
          </a:xfrm>
          <a:custGeom>
            <a:avLst/>
            <a:gdLst/>
            <a:ahLst/>
            <a:cxnLst/>
            <a:rect l="l" t="t" r="r" b="b"/>
            <a:pathLst>
              <a:path w="768554" h="771999">
                <a:moveTo>
                  <a:pt x="0" y="0"/>
                </a:moveTo>
                <a:lnTo>
                  <a:pt x="768554" y="0"/>
                </a:lnTo>
                <a:lnTo>
                  <a:pt x="768554" y="771999"/>
                </a:lnTo>
                <a:lnTo>
                  <a:pt x="0" y="771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6" name="Freeform 6"/>
          <p:cNvSpPr/>
          <p:nvPr/>
        </p:nvSpPr>
        <p:spPr>
          <a:xfrm>
            <a:off x="5601277" y="2440775"/>
            <a:ext cx="576416" cy="578999"/>
          </a:xfrm>
          <a:custGeom>
            <a:avLst/>
            <a:gdLst/>
            <a:ahLst/>
            <a:cxnLst/>
            <a:rect l="l" t="t" r="r" b="b"/>
            <a:pathLst>
              <a:path w="768554" h="771999">
                <a:moveTo>
                  <a:pt x="0" y="0"/>
                </a:moveTo>
                <a:lnTo>
                  <a:pt x="768554" y="0"/>
                </a:lnTo>
                <a:lnTo>
                  <a:pt x="768554" y="771999"/>
                </a:lnTo>
                <a:lnTo>
                  <a:pt x="0" y="771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r="242"/>
          <a:stretch>
            <a:fillRect/>
          </a:stretch>
        </p:blipFill>
        <p:spPr>
          <a:xfrm>
            <a:off x="318604" y="2717015"/>
            <a:ext cx="4905323" cy="137349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771525" y="4620365"/>
            <a:ext cx="3388485" cy="3764984"/>
          </a:xfrm>
          <a:custGeom>
            <a:avLst/>
            <a:gdLst/>
            <a:ahLst/>
            <a:cxnLst/>
            <a:rect l="l" t="t" r="r" b="b"/>
            <a:pathLst>
              <a:path w="4517980" h="5019978">
                <a:moveTo>
                  <a:pt x="0" y="0"/>
                </a:moveTo>
                <a:lnTo>
                  <a:pt x="4517980" y="0"/>
                </a:lnTo>
                <a:lnTo>
                  <a:pt x="4517980" y="5019978"/>
                </a:lnTo>
                <a:lnTo>
                  <a:pt x="0" y="50199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42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9" name="TextBox 9"/>
          <p:cNvSpPr txBox="1"/>
          <p:nvPr/>
        </p:nvSpPr>
        <p:spPr>
          <a:xfrm>
            <a:off x="6374550" y="3330176"/>
            <a:ext cx="6379927" cy="465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9"/>
              </a:lnSpc>
              <a:spcBef>
                <a:spcPct val="0"/>
              </a:spcBef>
            </a:pPr>
            <a:r>
              <a:rPr lang="en-US" sz="2874" spc="143">
                <a:solidFill>
                  <a:srgbClr val="FFFFFF"/>
                </a:solidFill>
                <a:latin typeface="Montserrat Classic"/>
              </a:rPr>
              <a:t>MATH &amp; ENGLISH EVERY DAY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74550" y="4118451"/>
            <a:ext cx="6900401" cy="465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9"/>
              </a:lnSpc>
              <a:spcBef>
                <a:spcPct val="0"/>
              </a:spcBef>
            </a:pPr>
            <a:r>
              <a:rPr lang="en-US" sz="2874" spc="143">
                <a:solidFill>
                  <a:srgbClr val="FFFFFF"/>
                </a:solidFill>
                <a:latin typeface="Montserrat Classic"/>
              </a:rPr>
              <a:t>SCIENCE EVERY OTHER DAY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74550" y="5803453"/>
            <a:ext cx="7130021" cy="1517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9"/>
              </a:lnSpc>
            </a:pPr>
            <a:r>
              <a:rPr lang="en-US" sz="2874" spc="143">
                <a:solidFill>
                  <a:srgbClr val="FFFFFF"/>
                </a:solidFill>
                <a:latin typeface="Montserrat Classic"/>
              </a:rPr>
              <a:t>BAND STUDENTS WILL GO TO BAND AND CYBER FOUNDATIONS EVERY DAY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74550" y="4918552"/>
            <a:ext cx="7794465" cy="465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9"/>
              </a:lnSpc>
              <a:spcBef>
                <a:spcPct val="0"/>
              </a:spcBef>
            </a:pPr>
            <a:r>
              <a:rPr lang="en-US" sz="2874" spc="143">
                <a:solidFill>
                  <a:srgbClr val="FFFFFF"/>
                </a:solidFill>
                <a:latin typeface="Montserrat Classic"/>
              </a:rPr>
              <a:t>SOCIAL STUDIES EVERY OTHER DAY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1525" y="2903402"/>
            <a:ext cx="399948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spc="-120">
                <a:solidFill>
                  <a:srgbClr val="050330"/>
                </a:solidFill>
                <a:latin typeface="Norwester"/>
              </a:rPr>
              <a:t>SCHEDULES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74550" y="2415776"/>
            <a:ext cx="7748541" cy="465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9"/>
              </a:lnSpc>
              <a:spcBef>
                <a:spcPct val="0"/>
              </a:spcBef>
            </a:pPr>
            <a:r>
              <a:rPr lang="en-US" sz="2874" spc="143">
                <a:solidFill>
                  <a:srgbClr val="FFFFFF"/>
                </a:solidFill>
                <a:latin typeface="Montserrat Classic"/>
              </a:rPr>
              <a:t>BRING YOUR SCHEDULE EVERY DAY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5130" y="5493855"/>
            <a:ext cx="2593710" cy="2593710"/>
          </a:xfrm>
          <a:custGeom>
            <a:avLst/>
            <a:gdLst/>
            <a:ahLst/>
            <a:cxnLst/>
            <a:rect l="l" t="t" r="r" b="b"/>
            <a:pathLst>
              <a:path w="3458280" h="3458280">
                <a:moveTo>
                  <a:pt x="0" y="0"/>
                </a:moveTo>
                <a:lnTo>
                  <a:pt x="3458280" y="0"/>
                </a:lnTo>
                <a:lnTo>
                  <a:pt x="3458280" y="3458280"/>
                </a:lnTo>
                <a:lnTo>
                  <a:pt x="0" y="3458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3" name="Freeform 3"/>
          <p:cNvSpPr/>
          <p:nvPr/>
        </p:nvSpPr>
        <p:spPr>
          <a:xfrm>
            <a:off x="11127950" y="5660088"/>
            <a:ext cx="2310893" cy="2261245"/>
          </a:xfrm>
          <a:custGeom>
            <a:avLst/>
            <a:gdLst/>
            <a:ahLst/>
            <a:cxnLst/>
            <a:rect l="l" t="t" r="r" b="b"/>
            <a:pathLst>
              <a:path w="3081191" h="3014993">
                <a:moveTo>
                  <a:pt x="0" y="0"/>
                </a:moveTo>
                <a:lnTo>
                  <a:pt x="3081191" y="0"/>
                </a:lnTo>
                <a:lnTo>
                  <a:pt x="3081191" y="3014993"/>
                </a:lnTo>
                <a:lnTo>
                  <a:pt x="0" y="30149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5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4" name="Freeform 4"/>
          <p:cNvSpPr/>
          <p:nvPr/>
        </p:nvSpPr>
        <p:spPr>
          <a:xfrm>
            <a:off x="4597444" y="6231579"/>
            <a:ext cx="4473047" cy="1118262"/>
          </a:xfrm>
          <a:custGeom>
            <a:avLst/>
            <a:gdLst/>
            <a:ahLst/>
            <a:cxnLst/>
            <a:rect l="l" t="t" r="r" b="b"/>
            <a:pathLst>
              <a:path w="5964063" h="1491016">
                <a:moveTo>
                  <a:pt x="0" y="0"/>
                </a:moveTo>
                <a:lnTo>
                  <a:pt x="5964063" y="0"/>
                </a:lnTo>
                <a:lnTo>
                  <a:pt x="5964063" y="1491016"/>
                </a:lnTo>
                <a:lnTo>
                  <a:pt x="0" y="149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5" name="TextBox 5"/>
          <p:cNvSpPr txBox="1"/>
          <p:nvPr/>
        </p:nvSpPr>
        <p:spPr>
          <a:xfrm>
            <a:off x="2346816" y="4300191"/>
            <a:ext cx="9022370" cy="1106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2"/>
              </a:lnSpc>
            </a:pPr>
            <a:r>
              <a:rPr lang="en-US" sz="1968" spc="98">
                <a:solidFill>
                  <a:srgbClr val="FFFFFF"/>
                </a:solidFill>
                <a:latin typeface="Montserrat Classic"/>
              </a:rPr>
              <a:t>THE MISSION OF PEARL PUBLIC SCHOOL DISTRICT IS TO PREPARE EACH STUDENT TO BECOME A LIFELONG LEARNER, ACHIEVE INDIVIDUAL GOALS, AND POSITIVELY IMPACT A GLOBAL SOCIETY.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3250" y="1843925"/>
            <a:ext cx="11769500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7200" spc="-144">
                <a:solidFill>
                  <a:srgbClr val="FFFFFF"/>
                </a:solidFill>
                <a:latin typeface="Norwester"/>
              </a:rPr>
              <a:t>WELCOME TO </a:t>
            </a:r>
          </a:p>
          <a:p>
            <a:pPr algn="ctr">
              <a:lnSpc>
                <a:spcPts val="8639"/>
              </a:lnSpc>
            </a:pPr>
            <a:r>
              <a:rPr lang="en-US" sz="7200" spc="-144">
                <a:solidFill>
                  <a:srgbClr val="FFFFFF"/>
                </a:solidFill>
                <a:latin typeface="Norwester"/>
              </a:rPr>
              <a:t>PEARL JUNIOR HIGH SCHOOL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73788" y="6474899"/>
            <a:ext cx="1083656" cy="412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2"/>
              </a:lnSpc>
            </a:pPr>
            <a:r>
              <a:rPr lang="en-US" sz="1238" spc="62">
                <a:solidFill>
                  <a:srgbClr val="FFFFFF"/>
                </a:solidFill>
                <a:latin typeface="Montserrat Classic"/>
              </a:rPr>
              <a:t>DOWNLOAD OUR APP!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91973" y="6321475"/>
            <a:ext cx="1635977" cy="898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6"/>
              </a:lnSpc>
            </a:pPr>
            <a:r>
              <a:rPr lang="en-US" sz="1304" spc="65">
                <a:solidFill>
                  <a:srgbClr val="FFFFFF"/>
                </a:solidFill>
                <a:latin typeface="Montserrat Classic"/>
              </a:rPr>
              <a:t>FOLLOW PEARL PUBLIC SCHOOL DISTRICT ON SOCIAL MEDIA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526" y="4214813"/>
            <a:ext cx="464573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spc="-120">
                <a:solidFill>
                  <a:srgbClr val="FFFFFF"/>
                </a:solidFill>
                <a:latin typeface="Norwester"/>
              </a:rPr>
              <a:t>IMPORTANT INFORMATION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95552" y="2067402"/>
            <a:ext cx="7348924" cy="5672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7971" lvl="2" indent="-189324">
              <a:lnSpc>
                <a:spcPts val="4969"/>
              </a:lnSpc>
              <a:buFont typeface="Arial"/>
              <a:buChar char="⚬"/>
            </a:pPr>
            <a:r>
              <a:rPr lang="en-US" sz="2484" spc="124">
                <a:solidFill>
                  <a:srgbClr val="FFFFFF"/>
                </a:solidFill>
                <a:latin typeface="Montserrat Classic"/>
              </a:rPr>
              <a:t>6TH GRADE IS A HARD TRANSITION YEAR</a:t>
            </a:r>
          </a:p>
          <a:p>
            <a:pPr marL="567971" lvl="2" indent="-189324">
              <a:lnSpc>
                <a:spcPts val="4969"/>
              </a:lnSpc>
              <a:buFont typeface="Arial"/>
              <a:buChar char="⚬"/>
            </a:pPr>
            <a:r>
              <a:rPr lang="en-US" sz="2484" spc="124">
                <a:solidFill>
                  <a:srgbClr val="FFFFFF"/>
                </a:solidFill>
                <a:latin typeface="Montserrat Classic"/>
              </a:rPr>
              <a:t>WE GIVE VERY LITTLE HOMEWORK</a:t>
            </a:r>
          </a:p>
          <a:p>
            <a:pPr marL="567971" lvl="2" indent="-189324">
              <a:lnSpc>
                <a:spcPts val="4969"/>
              </a:lnSpc>
              <a:buFont typeface="Arial"/>
              <a:buChar char="⚬"/>
            </a:pPr>
            <a:r>
              <a:rPr lang="en-US" sz="2484" spc="124">
                <a:solidFill>
                  <a:srgbClr val="FFFFFF"/>
                </a:solidFill>
                <a:latin typeface="Montserrat Classic"/>
              </a:rPr>
              <a:t>BEING AT SCHOOL EVERY DAY IS VITAL</a:t>
            </a:r>
          </a:p>
          <a:p>
            <a:pPr marL="567971" lvl="2" indent="-189324">
              <a:lnSpc>
                <a:spcPts val="4969"/>
              </a:lnSpc>
              <a:buFont typeface="Arial"/>
              <a:buChar char="⚬"/>
            </a:pPr>
            <a:r>
              <a:rPr lang="en-US" sz="2484" spc="124">
                <a:solidFill>
                  <a:srgbClr val="FFFFFF"/>
                </a:solidFill>
                <a:latin typeface="Montserrat Classic"/>
              </a:rPr>
              <a:t>WE DO NOT SEND HOME NEWSLETTERS</a:t>
            </a:r>
          </a:p>
          <a:p>
            <a:pPr marL="567971" lvl="2" indent="-189324">
              <a:lnSpc>
                <a:spcPts val="4969"/>
              </a:lnSpc>
              <a:buFont typeface="Arial"/>
              <a:buChar char="⚬"/>
            </a:pPr>
            <a:r>
              <a:rPr lang="en-US" sz="2484" spc="124">
                <a:solidFill>
                  <a:srgbClr val="FFFFFF"/>
                </a:solidFill>
                <a:latin typeface="Montserrat Classic"/>
              </a:rPr>
              <a:t>WE TEACH RESPONSIBILITY AND ACCOUNTABILITY</a:t>
            </a:r>
          </a:p>
          <a:p>
            <a:pPr marL="567971" lvl="2" indent="-189324">
              <a:lnSpc>
                <a:spcPts val="4969"/>
              </a:lnSpc>
              <a:buFont typeface="Arial"/>
              <a:buChar char="⚬"/>
            </a:pPr>
            <a:r>
              <a:rPr lang="en-US" sz="2484" spc="124">
                <a:solidFill>
                  <a:srgbClr val="FFFFFF"/>
                </a:solidFill>
                <a:latin typeface="Montserrat Classic"/>
              </a:rPr>
              <a:t>PARENTAL INVOLVEMENT IS CRUCIAL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6263" y="3836225"/>
            <a:ext cx="5053753" cy="144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50"/>
              </a:lnSpc>
            </a:pPr>
            <a:r>
              <a:rPr lang="en-US" sz="4875" spc="-98">
                <a:solidFill>
                  <a:srgbClr val="FFFFFF"/>
                </a:solidFill>
                <a:latin typeface="Norwester"/>
              </a:rPr>
              <a:t>MONITORING AND MOLDING NEW HABITS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261715" y="1714500"/>
            <a:ext cx="8120449" cy="6228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7075" lvl="2" indent="-155692">
              <a:lnSpc>
                <a:spcPts val="4086"/>
              </a:lnSpc>
              <a:buFont typeface="Arial"/>
              <a:buChar char="⚬"/>
            </a:pPr>
            <a:r>
              <a:rPr lang="en-US" sz="2043" spc="102">
                <a:solidFill>
                  <a:srgbClr val="FFFFFF"/>
                </a:solidFill>
                <a:latin typeface="Montserrat Classic"/>
              </a:rPr>
              <a:t>THRIVING IN JUNIOR HIGH SCHOOL IS A TEAM EFFORT! PARENTS PLAY THE MOST IMPORTANT ROLE. </a:t>
            </a:r>
          </a:p>
          <a:p>
            <a:pPr marL="467075" lvl="2" indent="-155692">
              <a:lnSpc>
                <a:spcPts val="4086"/>
              </a:lnSpc>
              <a:buFont typeface="Arial"/>
              <a:buChar char="⚬"/>
            </a:pPr>
            <a:r>
              <a:rPr lang="en-US" sz="2043" spc="102">
                <a:solidFill>
                  <a:srgbClr val="FFFFFF"/>
                </a:solidFill>
                <a:latin typeface="Montserrat Classic"/>
              </a:rPr>
              <a:t>PUNISHMENT ALONE USUALLY CANNOT “FIX” THE STUDENT WHO IS OFF TRACK OR STRUGGLING. THEY NEED HELP AND ADEQUATE TRAINING IN SELF-DISCIPLINE. THIS REQUIRES HEAVY PARENTAL INVOLVEMENT.  </a:t>
            </a:r>
          </a:p>
          <a:p>
            <a:pPr marL="467075" lvl="2" indent="-155692">
              <a:lnSpc>
                <a:spcPts val="4086"/>
              </a:lnSpc>
              <a:buFont typeface="Arial"/>
              <a:buChar char="⚬"/>
            </a:pPr>
            <a:r>
              <a:rPr lang="en-US" sz="2043" spc="102">
                <a:solidFill>
                  <a:srgbClr val="FFFFFF"/>
                </a:solidFill>
                <a:latin typeface="Montserrat Classic"/>
              </a:rPr>
              <a:t>WE SEE YOUR CHILD 7 HOURS A DAY, SO PLEASE INFORM US OF IMPORTANT THINGS THAT WE CAN HELP MONITOR, SUCH AS A DIFFICULT EMOTIONAL TIME, SO THAT WE CAN BE AWARE/SENSITIVE AND COMMUNICATE WITH YOU.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64632" y="2459142"/>
            <a:ext cx="9337915" cy="5897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53"/>
              </a:lnSpc>
            </a:pPr>
            <a:r>
              <a:rPr lang="en-US" sz="11324" spc="-226" dirty="0">
                <a:solidFill>
                  <a:srgbClr val="FFFFFF"/>
                </a:solidFill>
                <a:latin typeface="Norwester"/>
              </a:rPr>
              <a:t>Clubs</a:t>
            </a:r>
          </a:p>
          <a:p>
            <a:pPr algn="ctr">
              <a:lnSpc>
                <a:spcPts val="15853"/>
              </a:lnSpc>
            </a:pPr>
            <a:r>
              <a:rPr lang="en-US" sz="11324" spc="-226" dirty="0">
                <a:solidFill>
                  <a:srgbClr val="FFFFFF"/>
                </a:solidFill>
                <a:latin typeface="Norwester"/>
              </a:rPr>
              <a:t>&amp;</a:t>
            </a:r>
          </a:p>
          <a:p>
            <a:pPr algn="ctr">
              <a:lnSpc>
                <a:spcPts val="15853"/>
              </a:lnSpc>
            </a:pPr>
            <a:r>
              <a:rPr lang="en-US" sz="11324" spc="-226" dirty="0">
                <a:solidFill>
                  <a:srgbClr val="FFFFFF"/>
                </a:solidFill>
                <a:latin typeface="Norwester"/>
              </a:rPr>
              <a:t>organizations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896129" y="4220416"/>
            <a:ext cx="2541036" cy="3269888"/>
          </a:xfrm>
          <a:custGeom>
            <a:avLst/>
            <a:gdLst/>
            <a:ahLst/>
            <a:cxnLst/>
            <a:rect l="l" t="t" r="r" b="b"/>
            <a:pathLst>
              <a:path w="3388048" h="4359851">
                <a:moveTo>
                  <a:pt x="0" y="0"/>
                </a:moveTo>
                <a:lnTo>
                  <a:pt x="3388048" y="0"/>
                </a:lnTo>
                <a:lnTo>
                  <a:pt x="3388048" y="4359851"/>
                </a:lnTo>
                <a:lnTo>
                  <a:pt x="0" y="4359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6" name="TextBox 6"/>
          <p:cNvSpPr txBox="1"/>
          <p:nvPr/>
        </p:nvSpPr>
        <p:spPr>
          <a:xfrm>
            <a:off x="2616633" y="1641739"/>
            <a:ext cx="8147443" cy="1315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59"/>
              </a:lnSpc>
            </a:pPr>
            <a:r>
              <a:rPr lang="en-US" sz="9299" spc="-185" dirty="0">
                <a:solidFill>
                  <a:srgbClr val="002060"/>
                </a:solidFill>
                <a:latin typeface="Norwester"/>
              </a:rPr>
              <a:t>CLUBS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5B38AF-B343-EEA6-95AD-05F69027FD95}"/>
              </a:ext>
            </a:extLst>
          </p:cNvPr>
          <p:cNvGrpSpPr/>
          <p:nvPr/>
        </p:nvGrpSpPr>
        <p:grpSpPr>
          <a:xfrm>
            <a:off x="151346" y="4196269"/>
            <a:ext cx="2541036" cy="3269888"/>
            <a:chOff x="1272990" y="4201001"/>
            <a:chExt cx="2541036" cy="3269888"/>
          </a:xfrm>
        </p:grpSpPr>
        <p:sp>
          <p:nvSpPr>
            <p:cNvPr id="2" name="Freeform 2"/>
            <p:cNvSpPr/>
            <p:nvPr/>
          </p:nvSpPr>
          <p:spPr>
            <a:xfrm>
              <a:off x="1272990" y="4201001"/>
              <a:ext cx="2541036" cy="3269888"/>
            </a:xfrm>
            <a:custGeom>
              <a:avLst/>
              <a:gdLst/>
              <a:ahLst/>
              <a:cxnLst/>
              <a:rect l="l" t="t" r="r" b="b"/>
              <a:pathLst>
                <a:path w="3388048" h="4359851">
                  <a:moveTo>
                    <a:pt x="0" y="0"/>
                  </a:moveTo>
                  <a:lnTo>
                    <a:pt x="3388048" y="0"/>
                  </a:lnTo>
                  <a:lnTo>
                    <a:pt x="3388048" y="4359851"/>
                  </a:lnTo>
                  <a:lnTo>
                    <a:pt x="0" y="4359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37284" y="5443117"/>
              <a:ext cx="2036309" cy="1416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29"/>
                </a:lnSpc>
              </a:pPr>
              <a:r>
                <a:rPr lang="en-US" sz="1253" spc="62" dirty="0">
                  <a:solidFill>
                    <a:srgbClr val="FFFFFF"/>
                  </a:solidFill>
                  <a:latin typeface="Montserrat Classic"/>
                </a:rPr>
                <a:t>ENCOURAGE PERSONAL GROWTH OF LEADERS THROUGH PARTICIPATION, SERVICE PROJECTS, AND OTHER VARIOUS OPPORTUNITIES.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71208" y="4275958"/>
            <a:ext cx="322906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000" spc="120" dirty="0">
                <a:solidFill>
                  <a:srgbClr val="FFFFFF"/>
                </a:solidFill>
                <a:latin typeface="Montserrat Classic"/>
              </a:rPr>
              <a:t>STUDENT </a:t>
            </a:r>
          </a:p>
          <a:p>
            <a:r>
              <a:rPr lang="en-US" sz="2000" spc="120" dirty="0">
                <a:solidFill>
                  <a:srgbClr val="FFFFFF"/>
                </a:solidFill>
                <a:latin typeface="Montserrat Classic"/>
              </a:rPr>
              <a:t>COUNCIL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18823" y="4345515"/>
            <a:ext cx="2033464" cy="424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5"/>
              </a:lnSpc>
            </a:pPr>
            <a:r>
              <a:rPr lang="en-US" sz="2000" spc="119" dirty="0">
                <a:solidFill>
                  <a:srgbClr val="FFFFFF"/>
                </a:solidFill>
                <a:latin typeface="Montserrat Classic"/>
              </a:rPr>
              <a:t>SHIPMATES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68864" y="5325901"/>
            <a:ext cx="2036309" cy="1415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2"/>
              </a:lnSpc>
            </a:pPr>
            <a:r>
              <a:rPr lang="en-US" sz="1209" spc="60" dirty="0">
                <a:solidFill>
                  <a:srgbClr val="FFFFFF"/>
                </a:solidFill>
                <a:latin typeface="Montserrat Classic"/>
              </a:rPr>
              <a:t>A CLUB TO HELP BRING AWARENESS TO BULLYING AND PROMOTING A SAFE SCHOOL ENVIRONMENT AND KINDNESS TO EVERYONE.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2C1D84-133C-4D34-F1FE-97B2FABEF9D9}"/>
              </a:ext>
            </a:extLst>
          </p:cNvPr>
          <p:cNvGrpSpPr/>
          <p:nvPr/>
        </p:nvGrpSpPr>
        <p:grpSpPr>
          <a:xfrm>
            <a:off x="5613478" y="4220416"/>
            <a:ext cx="2541036" cy="3269888"/>
            <a:chOff x="7025646" y="4201001"/>
            <a:chExt cx="2541036" cy="3269888"/>
          </a:xfrm>
        </p:grpSpPr>
        <p:sp>
          <p:nvSpPr>
            <p:cNvPr id="3" name="Freeform 3"/>
            <p:cNvSpPr/>
            <p:nvPr/>
          </p:nvSpPr>
          <p:spPr>
            <a:xfrm>
              <a:off x="7025646" y="4201001"/>
              <a:ext cx="2541036" cy="3269888"/>
            </a:xfrm>
            <a:custGeom>
              <a:avLst/>
              <a:gdLst/>
              <a:ahLst/>
              <a:cxnLst/>
              <a:rect l="l" t="t" r="r" b="b"/>
              <a:pathLst>
                <a:path w="3388048" h="4359851">
                  <a:moveTo>
                    <a:pt x="0" y="0"/>
                  </a:moveTo>
                  <a:lnTo>
                    <a:pt x="3388048" y="0"/>
                  </a:lnTo>
                  <a:lnTo>
                    <a:pt x="3388048" y="4359851"/>
                  </a:lnTo>
                  <a:lnTo>
                    <a:pt x="0" y="4359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884169" y="4275958"/>
              <a:ext cx="852565" cy="471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39"/>
                </a:lnSpc>
              </a:pPr>
              <a:r>
                <a:rPr lang="en-US" sz="2000" spc="134" dirty="0">
                  <a:solidFill>
                    <a:srgbClr val="FFFFFF"/>
                  </a:solidFill>
                  <a:latin typeface="Montserrat Classic"/>
                </a:rPr>
                <a:t>FCA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290429" y="5029405"/>
              <a:ext cx="2015406" cy="2158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29"/>
                </a:lnSpc>
              </a:pPr>
              <a:r>
                <a:rPr lang="en-US" sz="1330" spc="66" dirty="0">
                  <a:solidFill>
                    <a:srgbClr val="FFFFFF"/>
                  </a:solidFill>
                  <a:latin typeface="Montserrat Classic"/>
                </a:rPr>
                <a:t>FCA FOCUSES ON SERVING LOCAL COMMUNITIES AROUND THE GLOBE BY ENGAGING, EQUIPPING AND EMPOWERING EVERYONE TO UNITE, INSPIRE AND CHANGE THE WORLD.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05B270-02F7-B570-4741-0268CB1755C9}"/>
              </a:ext>
            </a:extLst>
          </p:cNvPr>
          <p:cNvGrpSpPr/>
          <p:nvPr/>
        </p:nvGrpSpPr>
        <p:grpSpPr>
          <a:xfrm>
            <a:off x="8246367" y="4220416"/>
            <a:ext cx="2541036" cy="3298973"/>
            <a:chOff x="9901974" y="4171916"/>
            <a:chExt cx="2541036" cy="3298973"/>
          </a:xfrm>
        </p:grpSpPr>
        <p:sp>
          <p:nvSpPr>
            <p:cNvPr id="4" name="Freeform 4"/>
            <p:cNvSpPr/>
            <p:nvPr/>
          </p:nvSpPr>
          <p:spPr>
            <a:xfrm>
              <a:off x="9901974" y="4201001"/>
              <a:ext cx="2541036" cy="3269888"/>
            </a:xfrm>
            <a:custGeom>
              <a:avLst/>
              <a:gdLst/>
              <a:ahLst/>
              <a:cxnLst/>
              <a:rect l="l" t="t" r="r" b="b"/>
              <a:pathLst>
                <a:path w="3388048" h="4359851">
                  <a:moveTo>
                    <a:pt x="0" y="0"/>
                  </a:moveTo>
                  <a:lnTo>
                    <a:pt x="3388048" y="0"/>
                  </a:lnTo>
                  <a:lnTo>
                    <a:pt x="3388048" y="4359851"/>
                  </a:lnTo>
                  <a:lnTo>
                    <a:pt x="0" y="4359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081366" y="4171916"/>
              <a:ext cx="1365419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000" spc="122" dirty="0">
                  <a:solidFill>
                    <a:srgbClr val="FFFFFF"/>
                  </a:solidFill>
                  <a:latin typeface="Montserrat Classic"/>
                </a:rPr>
                <a:t>BETA</a:t>
              </a:r>
            </a:p>
            <a:p>
              <a:r>
                <a:rPr lang="en-US" sz="2000" spc="122" dirty="0">
                  <a:solidFill>
                    <a:srgbClr val="FFFFFF"/>
                  </a:solidFill>
                  <a:latin typeface="Montserrat Classic"/>
                </a:rPr>
                <a:t>CLUB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034366" y="5104194"/>
              <a:ext cx="2276252" cy="22842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57"/>
                </a:lnSpc>
              </a:pPr>
              <a:r>
                <a:rPr lang="en-US" sz="1352" spc="68" dirty="0">
                  <a:solidFill>
                    <a:srgbClr val="FFFFFF"/>
                  </a:solidFill>
                  <a:latin typeface="Montserrat Classic"/>
                </a:rPr>
                <a:t>BETA IS COMMITTED TO RECOGNIZING HIGH ACADEMIC ACHIEVEMENT, NURTURING WORTHY CHARACTER, FOSTERING LEADERSHIP SKILLS AND ENCOURAGING SERVICE TO OTHERS.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E7A5F3-E425-1B08-508B-20003FBFBCC8}"/>
              </a:ext>
            </a:extLst>
          </p:cNvPr>
          <p:cNvGrpSpPr/>
          <p:nvPr/>
        </p:nvGrpSpPr>
        <p:grpSpPr>
          <a:xfrm>
            <a:off x="10963716" y="4196269"/>
            <a:ext cx="2541036" cy="3298973"/>
            <a:chOff x="9901974" y="4171916"/>
            <a:chExt cx="2541036" cy="3298973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13D06B41-03CD-1987-B232-250AEC967C56}"/>
                </a:ext>
              </a:extLst>
            </p:cNvPr>
            <p:cNvSpPr/>
            <p:nvPr/>
          </p:nvSpPr>
          <p:spPr>
            <a:xfrm>
              <a:off x="9901974" y="4201001"/>
              <a:ext cx="2541036" cy="3269888"/>
            </a:xfrm>
            <a:custGeom>
              <a:avLst/>
              <a:gdLst/>
              <a:ahLst/>
              <a:cxnLst/>
              <a:rect l="l" t="t" r="r" b="b"/>
              <a:pathLst>
                <a:path w="3388048" h="4359851">
                  <a:moveTo>
                    <a:pt x="0" y="0"/>
                  </a:moveTo>
                  <a:lnTo>
                    <a:pt x="3388048" y="0"/>
                  </a:lnTo>
                  <a:lnTo>
                    <a:pt x="3388048" y="4359851"/>
                  </a:lnTo>
                  <a:lnTo>
                    <a:pt x="0" y="4359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66C92EDA-BF2B-40A8-3055-AB31BB3C1B66}"/>
                </a:ext>
              </a:extLst>
            </p:cNvPr>
            <p:cNvSpPr txBox="1"/>
            <p:nvPr/>
          </p:nvSpPr>
          <p:spPr>
            <a:xfrm>
              <a:off x="9996906" y="4171916"/>
              <a:ext cx="235725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000" spc="122" dirty="0">
                  <a:solidFill>
                    <a:srgbClr val="FFFFFF"/>
                  </a:solidFill>
                  <a:latin typeface="Montserrat Classic"/>
                </a:rPr>
                <a:t>TECHNOLOGY</a:t>
              </a:r>
            </a:p>
            <a:p>
              <a:r>
                <a:rPr lang="en-US" sz="2000" spc="122" dirty="0">
                  <a:solidFill>
                    <a:srgbClr val="FFFFFF"/>
                  </a:solidFill>
                  <a:latin typeface="Montserrat Classic"/>
                </a:rPr>
                <a:t>STUDENT</a:t>
              </a:r>
            </a:p>
            <a:p>
              <a:r>
                <a:rPr lang="en-US" sz="2000" spc="122" dirty="0">
                  <a:solidFill>
                    <a:srgbClr val="FFFFFF"/>
                  </a:solidFill>
                  <a:latin typeface="Montserrat Classic"/>
                </a:rPr>
                <a:t>ASSOCIATION</a:t>
              </a:r>
            </a:p>
          </p:txBody>
        </p:sp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A9855DBB-DC66-F6DB-7D5B-922DAC18F2F8}"/>
                </a:ext>
              </a:extLst>
            </p:cNvPr>
            <p:cNvSpPr txBox="1"/>
            <p:nvPr/>
          </p:nvSpPr>
          <p:spPr>
            <a:xfrm>
              <a:off x="9957599" y="5143049"/>
              <a:ext cx="2481020" cy="22767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57"/>
                </a:lnSpc>
              </a:pPr>
              <a:r>
                <a:rPr lang="en-US" sz="1050" spc="68" dirty="0">
                  <a:solidFill>
                    <a:srgbClr val="FFFFFF"/>
                  </a:solidFill>
                  <a:latin typeface="Montserrat Classic"/>
                </a:rPr>
                <a:t>THE TECHNOLOGY STUDENT ASSOCIATION ENHANCES PERSONAL DEVELOPMENT, LEADERSHIP, AND CAREER OPPORTUNITIES IN STEM, WHEREBY MEMBERS APPLY AND INTEGRATE THESE CONCEPTS THROUGH INTRACURRICULAR ACTIVITIES, COMPETITIONS, AND RELATED PROGRAMS. 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DC185-6EC3-DBF9-CE59-CA37AAFA3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EAECD806-2A80-512C-E5B0-FDFDAAC8AF89}"/>
              </a:ext>
            </a:extLst>
          </p:cNvPr>
          <p:cNvSpPr txBox="1"/>
          <p:nvPr/>
        </p:nvSpPr>
        <p:spPr>
          <a:xfrm>
            <a:off x="2902212" y="2844152"/>
            <a:ext cx="7911577" cy="385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53"/>
              </a:lnSpc>
            </a:pPr>
            <a:r>
              <a:rPr lang="en-US" sz="11324" spc="-226">
                <a:solidFill>
                  <a:srgbClr val="FFFFFF"/>
                </a:solidFill>
                <a:latin typeface="Norwester"/>
              </a:rPr>
              <a:t>ELECTIVE OPTIONS</a:t>
            </a:r>
          </a:p>
        </p:txBody>
      </p:sp>
    </p:spTree>
    <p:extLst>
      <p:ext uri="{BB962C8B-B14F-4D97-AF65-F5344CB8AC3E}">
        <p14:creationId xmlns:p14="http://schemas.microsoft.com/office/powerpoint/2010/main" val="2555554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5155" y="1585885"/>
            <a:ext cx="2399733" cy="3088055"/>
          </a:xfrm>
          <a:custGeom>
            <a:avLst/>
            <a:gdLst/>
            <a:ahLst/>
            <a:cxnLst/>
            <a:rect l="l" t="t" r="r" b="b"/>
            <a:pathLst>
              <a:path w="3199644" h="4117406">
                <a:moveTo>
                  <a:pt x="0" y="0"/>
                </a:moveTo>
                <a:lnTo>
                  <a:pt x="3199644" y="0"/>
                </a:lnTo>
                <a:lnTo>
                  <a:pt x="3199644" y="4117406"/>
                </a:lnTo>
                <a:lnTo>
                  <a:pt x="0" y="4117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3" name="TextBox 3"/>
          <p:cNvSpPr txBox="1"/>
          <p:nvPr/>
        </p:nvSpPr>
        <p:spPr>
          <a:xfrm>
            <a:off x="356569" y="2328390"/>
            <a:ext cx="2163485" cy="228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91"/>
              </a:lnSpc>
            </a:pPr>
            <a:r>
              <a:rPr lang="en-US" sz="1378" spc="68">
                <a:solidFill>
                  <a:srgbClr val="FFFFFF"/>
                </a:solidFill>
                <a:latin typeface="Montserrat Classic"/>
              </a:rPr>
              <a:t>STUDENTS WILL LEARN ABOUT FAMOUS ARTISTS, THE ELEMENTS AND PRINCIPLES OF ART, AND HOW TO MIX COLORS WITH PAINT, AND COMPOSE ORIGINAL WORKS OF ART.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56570" y="1618205"/>
            <a:ext cx="1461514" cy="426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21"/>
              </a:lnSpc>
            </a:pPr>
            <a:r>
              <a:rPr lang="en-US" sz="2433" spc="122">
                <a:solidFill>
                  <a:srgbClr val="FFFFFF"/>
                </a:solidFill>
                <a:latin typeface="Montserrat Classic"/>
              </a:rPr>
              <a:t>ART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249599" y="1585885"/>
            <a:ext cx="2399733" cy="3088055"/>
            <a:chOff x="0" y="0"/>
            <a:chExt cx="4266192" cy="54898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66192" cy="5489875"/>
            </a:xfrm>
            <a:custGeom>
              <a:avLst/>
              <a:gdLst/>
              <a:ahLst/>
              <a:cxnLst/>
              <a:rect l="l" t="t" r="r" b="b"/>
              <a:pathLst>
                <a:path w="4266192" h="5489875">
                  <a:moveTo>
                    <a:pt x="0" y="0"/>
                  </a:moveTo>
                  <a:lnTo>
                    <a:pt x="4266192" y="0"/>
                  </a:lnTo>
                  <a:lnTo>
                    <a:pt x="4266192" y="5489875"/>
                  </a:lnTo>
                  <a:lnTo>
                    <a:pt x="0" y="5489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82921" y="1446505"/>
              <a:ext cx="3835276" cy="2688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4"/>
                </a:lnSpc>
              </a:pPr>
              <a:r>
                <a:rPr lang="en-US" sz="1510" spc="75">
                  <a:solidFill>
                    <a:srgbClr val="FFFFFF"/>
                  </a:solidFill>
                  <a:latin typeface="Montserrat Classic"/>
                </a:rPr>
                <a:t>SINGERS WILL BE INTRODUCED TO THE CONCEPTS OF CHORAL TONE, SIGH-READING, AND PERFORMANCE.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07625" y="160754"/>
              <a:ext cx="2059787" cy="7966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3"/>
                </a:lnSpc>
              </a:pPr>
              <a:r>
                <a:rPr lang="en-US" sz="2549" spc="127">
                  <a:solidFill>
                    <a:srgbClr val="FFFFFF"/>
                  </a:solidFill>
                  <a:latin typeface="Montserrat Classic"/>
                </a:rPr>
                <a:t>CHOIR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37378" y="1585885"/>
            <a:ext cx="2399733" cy="3088055"/>
            <a:chOff x="0" y="0"/>
            <a:chExt cx="4266192" cy="54898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66192" cy="5489875"/>
            </a:xfrm>
            <a:custGeom>
              <a:avLst/>
              <a:gdLst/>
              <a:ahLst/>
              <a:cxnLst/>
              <a:rect l="l" t="t" r="r" b="b"/>
              <a:pathLst>
                <a:path w="4266192" h="5489875">
                  <a:moveTo>
                    <a:pt x="0" y="0"/>
                  </a:moveTo>
                  <a:lnTo>
                    <a:pt x="4266192" y="0"/>
                  </a:lnTo>
                  <a:lnTo>
                    <a:pt x="4266192" y="5489875"/>
                  </a:lnTo>
                  <a:lnTo>
                    <a:pt x="0" y="5489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02428" y="1316834"/>
              <a:ext cx="3760652" cy="3653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38"/>
                </a:lnSpc>
              </a:pPr>
              <a:r>
                <a:rPr lang="en-US" sz="1414" spc="71">
                  <a:solidFill>
                    <a:srgbClr val="FFFFFF"/>
                  </a:solidFill>
                  <a:latin typeface="Montserrat Classic"/>
                </a:rPr>
                <a:t>STUDENTS WILL LEARN ABOUT MUSIC THEORY AND ALL THE INSTRUMENTS IN THE BAND. STUDENTS WILL BECOME PROFICIENT WITH THEIR INSTRUMENTS.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07625" y="160754"/>
              <a:ext cx="2198613" cy="7966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3"/>
                </a:lnSpc>
              </a:pPr>
              <a:r>
                <a:rPr lang="en-US" sz="2549" spc="127">
                  <a:solidFill>
                    <a:srgbClr val="FFFFFF"/>
                  </a:solidFill>
                  <a:latin typeface="Montserrat Classic"/>
                </a:rPr>
                <a:t>BAND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791050" y="4672012"/>
            <a:ext cx="814744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spc="-120">
                <a:solidFill>
                  <a:srgbClr val="050330"/>
                </a:solidFill>
                <a:latin typeface="Norwester"/>
              </a:rPr>
              <a:t>ELECTIVES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091112" y="1585885"/>
            <a:ext cx="2399733" cy="3088055"/>
            <a:chOff x="0" y="0"/>
            <a:chExt cx="4266192" cy="54898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66192" cy="5489875"/>
            </a:xfrm>
            <a:custGeom>
              <a:avLst/>
              <a:gdLst/>
              <a:ahLst/>
              <a:cxnLst/>
              <a:rect l="l" t="t" r="r" b="b"/>
              <a:pathLst>
                <a:path w="4266192" h="5489875">
                  <a:moveTo>
                    <a:pt x="0" y="0"/>
                  </a:moveTo>
                  <a:lnTo>
                    <a:pt x="4266192" y="0"/>
                  </a:lnTo>
                  <a:lnTo>
                    <a:pt x="4266192" y="5489875"/>
                  </a:lnTo>
                  <a:lnTo>
                    <a:pt x="0" y="5489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49093" y="1459205"/>
              <a:ext cx="3825641" cy="3450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37"/>
                </a:lnSpc>
              </a:pPr>
              <a:r>
                <a:rPr lang="en-US" sz="1336" spc="67">
                  <a:solidFill>
                    <a:srgbClr val="FFFFFF"/>
                  </a:solidFill>
                  <a:latin typeface="Montserrat Classic"/>
                </a:rPr>
                <a:t>FOCUSES ON THE AREAS OF TECHNOLOGY LITERACY, WORKFORCE, AND ACADEMIC SKILLS NECESSARY TO COMPETE IN A GLOBAL WORKFORCE.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03812" y="360779"/>
              <a:ext cx="3842105" cy="820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32"/>
                </a:lnSpc>
              </a:pPr>
              <a:r>
                <a:rPr lang="en-US" sz="2081" spc="103">
                  <a:solidFill>
                    <a:srgbClr val="FFFFFF"/>
                  </a:solidFill>
                  <a:latin typeface="Montserrat Classic"/>
                </a:rPr>
                <a:t>CYBER FOUNDATIONS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15894" y="5674064"/>
            <a:ext cx="2399733" cy="3088055"/>
            <a:chOff x="0" y="0"/>
            <a:chExt cx="4266192" cy="54898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266192" cy="5489875"/>
            </a:xfrm>
            <a:custGeom>
              <a:avLst/>
              <a:gdLst/>
              <a:ahLst/>
              <a:cxnLst/>
              <a:rect l="l" t="t" r="r" b="b"/>
              <a:pathLst>
                <a:path w="4266192" h="5489875">
                  <a:moveTo>
                    <a:pt x="0" y="0"/>
                  </a:moveTo>
                  <a:lnTo>
                    <a:pt x="4266192" y="0"/>
                  </a:lnTo>
                  <a:lnTo>
                    <a:pt x="4266192" y="5489875"/>
                  </a:lnTo>
                  <a:lnTo>
                    <a:pt x="0" y="5489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50089" y="1821353"/>
              <a:ext cx="3613831" cy="2830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68"/>
                </a:lnSpc>
              </a:pPr>
              <a:r>
                <a:rPr lang="en-US" sz="1360" spc="68">
                  <a:solidFill>
                    <a:srgbClr val="FFFFFF"/>
                  </a:solidFill>
                  <a:latin typeface="Montserrat Classic"/>
                </a:rPr>
                <a:t>STUDENTS WILL BE INTRODUCED TO A VARIETY OF TEAM SPORTS IN AN INTRAMURAL PHYSICAL EDUCATION SETTING.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04948" y="429844"/>
              <a:ext cx="3456297" cy="9119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72"/>
                </a:lnSpc>
              </a:pPr>
              <a:r>
                <a:rPr lang="en-US" sz="2241" spc="112">
                  <a:solidFill>
                    <a:srgbClr val="FFFFFF"/>
                  </a:solidFill>
                  <a:latin typeface="Montserrat Classic"/>
                </a:rPr>
                <a:t>INTRO TO ATHLETICS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249599" y="5674064"/>
            <a:ext cx="2399733" cy="3088055"/>
            <a:chOff x="0" y="0"/>
            <a:chExt cx="4266192" cy="54898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266192" cy="5489875"/>
            </a:xfrm>
            <a:custGeom>
              <a:avLst/>
              <a:gdLst/>
              <a:ahLst/>
              <a:cxnLst/>
              <a:rect l="l" t="t" r="r" b="b"/>
              <a:pathLst>
                <a:path w="4266192" h="5489875">
                  <a:moveTo>
                    <a:pt x="0" y="0"/>
                  </a:moveTo>
                  <a:lnTo>
                    <a:pt x="4266192" y="0"/>
                  </a:lnTo>
                  <a:lnTo>
                    <a:pt x="4266192" y="5489875"/>
                  </a:lnTo>
                  <a:lnTo>
                    <a:pt x="0" y="5489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24473" y="1231013"/>
              <a:ext cx="3875033" cy="3618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13"/>
                </a:lnSpc>
              </a:pPr>
              <a:r>
                <a:rPr lang="en-US" sz="1779" spc="89">
                  <a:solidFill>
                    <a:srgbClr val="FFFFFF"/>
                  </a:solidFill>
                  <a:latin typeface="Montserrat Classic"/>
                </a:rPr>
                <a:t>STUDENTS WILL LEARN THE FIELD OF ROBOTICS AND STIMULATE THEIR INTERESTS IN SCIENCE AND ENGINEERING.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07625" y="170279"/>
              <a:ext cx="2892745" cy="698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47"/>
                </a:lnSpc>
              </a:pPr>
              <a:r>
                <a:rPr lang="en-US" sz="2258" spc="113">
                  <a:solidFill>
                    <a:srgbClr val="FFFFFF"/>
                  </a:solidFill>
                  <a:latin typeface="Montserrat Classic"/>
                </a:rPr>
                <a:t>ROBOTICS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737378" y="5674064"/>
            <a:ext cx="2399733" cy="3088055"/>
            <a:chOff x="0" y="0"/>
            <a:chExt cx="4266192" cy="54898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266192" cy="5489875"/>
            </a:xfrm>
            <a:custGeom>
              <a:avLst/>
              <a:gdLst/>
              <a:ahLst/>
              <a:cxnLst/>
              <a:rect l="l" t="t" r="r" b="b"/>
              <a:pathLst>
                <a:path w="4266192" h="5489875">
                  <a:moveTo>
                    <a:pt x="0" y="0"/>
                  </a:moveTo>
                  <a:lnTo>
                    <a:pt x="4266192" y="0"/>
                  </a:lnTo>
                  <a:lnTo>
                    <a:pt x="4266192" y="5489875"/>
                  </a:lnTo>
                  <a:lnTo>
                    <a:pt x="0" y="5489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22564" y="1621753"/>
              <a:ext cx="3418796" cy="3091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57"/>
                </a:lnSpc>
              </a:pPr>
              <a:r>
                <a:rPr lang="en-US" sz="1736" spc="86">
                  <a:solidFill>
                    <a:srgbClr val="FFFFFF"/>
                  </a:solidFill>
                  <a:latin typeface="Montserrat Classic"/>
                </a:rPr>
                <a:t>AVAILABLE ONLY TO STUDENTS WHO HAVE AN ELIGIBLE GIFTED RULING. 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407625" y="160754"/>
              <a:ext cx="2215076" cy="7966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3"/>
                </a:lnSpc>
              </a:pPr>
              <a:r>
                <a:rPr lang="en-US" sz="2549" spc="127">
                  <a:solidFill>
                    <a:srgbClr val="FFFFFF"/>
                  </a:solidFill>
                  <a:latin typeface="Montserrat Classic"/>
                </a:rPr>
                <a:t>QUEST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11081852" y="5674064"/>
            <a:ext cx="2399733" cy="3088055"/>
          </a:xfrm>
          <a:custGeom>
            <a:avLst/>
            <a:gdLst/>
            <a:ahLst/>
            <a:cxnLst/>
            <a:rect l="l" t="t" r="r" b="b"/>
            <a:pathLst>
              <a:path w="3199644" h="4117406">
                <a:moveTo>
                  <a:pt x="0" y="0"/>
                </a:moveTo>
                <a:lnTo>
                  <a:pt x="3199644" y="0"/>
                </a:lnTo>
                <a:lnTo>
                  <a:pt x="3199644" y="4117406"/>
                </a:lnTo>
                <a:lnTo>
                  <a:pt x="0" y="4117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31" name="TextBox 31"/>
          <p:cNvSpPr txBox="1"/>
          <p:nvPr/>
        </p:nvSpPr>
        <p:spPr>
          <a:xfrm>
            <a:off x="11205756" y="6444496"/>
            <a:ext cx="2151923" cy="2158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20"/>
              </a:lnSpc>
            </a:pPr>
            <a:r>
              <a:rPr lang="en-US" sz="1324" spc="66">
                <a:solidFill>
                  <a:srgbClr val="FFFFFF"/>
                </a:solidFill>
                <a:latin typeface="Montserrat Classic"/>
              </a:rPr>
              <a:t>STUDENTS WILL BE ENCOURAGED AND STIMULATED TO EXPLORE THEIR INTELLECTUAL AND CREATIVE ABILITIES THROUGH LEARNING AND PRACTICING BASIC CONCEPTS OF THEATER.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421619" y="5718151"/>
            <a:ext cx="1738719" cy="414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3"/>
              </a:lnSpc>
            </a:pPr>
            <a:r>
              <a:rPr lang="en-US" sz="2346" spc="117">
                <a:solidFill>
                  <a:srgbClr val="FFFFFF"/>
                </a:solidFill>
                <a:latin typeface="Montserrat Classic"/>
              </a:rPr>
              <a:t>THEATRE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24031" y="2913608"/>
            <a:ext cx="11067937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spc="-180" dirty="0">
                <a:solidFill>
                  <a:srgbClr val="FFFFFF"/>
                </a:solidFill>
                <a:latin typeface="Norwester"/>
              </a:rPr>
              <a:t>COURSE SELECTIONS </a:t>
            </a:r>
          </a:p>
          <a:p>
            <a:pPr algn="ctr">
              <a:lnSpc>
                <a:spcPts val="10800"/>
              </a:lnSpc>
            </a:pPr>
            <a:r>
              <a:rPr lang="en-US" sz="9000" spc="-180" dirty="0">
                <a:solidFill>
                  <a:srgbClr val="FFFFFF"/>
                </a:solidFill>
                <a:latin typeface="Norwester"/>
              </a:rPr>
              <a:t>&amp; </a:t>
            </a:r>
          </a:p>
          <a:p>
            <a:pPr algn="ctr">
              <a:lnSpc>
                <a:spcPts val="10800"/>
              </a:lnSpc>
            </a:pPr>
            <a:r>
              <a:rPr lang="en-US" sz="9000" spc="-180" dirty="0">
                <a:solidFill>
                  <a:srgbClr val="FFFFFF"/>
                </a:solidFill>
                <a:latin typeface="Norwester"/>
              </a:rPr>
              <a:t>REQUIREMENTS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380219" y="1627699"/>
            <a:ext cx="16476437" cy="657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1"/>
              </a:lnSpc>
            </a:pPr>
            <a:r>
              <a:rPr lang="en-US" sz="8000" spc="-105">
                <a:solidFill>
                  <a:srgbClr val="FFFFFF"/>
                </a:solidFill>
                <a:latin typeface="Norwester"/>
              </a:rPr>
              <a:t>REQUIRED COURSES</a:t>
            </a:r>
          </a:p>
        </p:txBody>
      </p:sp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07020001-0E88-8CE8-B934-8D18CD3BD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0" t="24972" r="36136" b="58122"/>
          <a:stretch/>
        </p:blipFill>
        <p:spPr>
          <a:xfrm>
            <a:off x="4219074" y="3095131"/>
            <a:ext cx="5277852" cy="526280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68115" y="3267947"/>
            <a:ext cx="11809445" cy="2981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9688" spc="-194" dirty="0">
                <a:solidFill>
                  <a:srgbClr val="FFFFFF"/>
                </a:solidFill>
                <a:latin typeface="Norwester"/>
              </a:rPr>
              <a:t>HOW TO COMPLETE CHOICE SHEET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 rot="5400000">
            <a:off x="6096000" y="6836152"/>
            <a:ext cx="3030698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9"/>
              </a:lnSpc>
            </a:pPr>
            <a:r>
              <a:rPr lang="en-US" sz="2300" spc="115" dirty="0">
                <a:solidFill>
                  <a:srgbClr val="FFFFFF"/>
                </a:solidFill>
                <a:latin typeface="Montserrat Classic"/>
              </a:rPr>
              <a:t>MUST CHOOSE ONE</a:t>
            </a:r>
          </a:p>
        </p:txBody>
      </p:sp>
      <p:pic>
        <p:nvPicPr>
          <p:cNvPr id="6" name="Picture 5" descr="A close-up of a document&#10;&#10;AI-generated content may be incorrect.">
            <a:extLst>
              <a:ext uri="{FF2B5EF4-FFF2-40B4-BE49-F238E27FC236}">
                <a16:creationId xmlns:a16="http://schemas.microsoft.com/office/drawing/2014/main" id="{DE7CC578-BA07-1990-4B2D-60FE2DA90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t="45694" r="49648" b="27341"/>
          <a:stretch/>
        </p:blipFill>
        <p:spPr>
          <a:xfrm>
            <a:off x="221585" y="4588477"/>
            <a:ext cx="5312941" cy="4957011"/>
          </a:xfrm>
          <a:prstGeom prst="rect">
            <a:avLst/>
          </a:prstGeom>
          <a:ln w="76200">
            <a:solidFill>
              <a:srgbClr val="FFD579"/>
            </a:solidFill>
          </a:ln>
        </p:spPr>
      </p:pic>
      <p:pic>
        <p:nvPicPr>
          <p:cNvPr id="7" name="Picture 6" descr="A close-up of a document&#10;&#10;AI-generated content may be incorrect.">
            <a:extLst>
              <a:ext uri="{FF2B5EF4-FFF2-40B4-BE49-F238E27FC236}">
                <a16:creationId xmlns:a16="http://schemas.microsoft.com/office/drawing/2014/main" id="{00017B3B-FA95-06C5-729D-0DE3A78BA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1" t="45705" r="1736" b="27181"/>
          <a:stretch/>
        </p:blipFill>
        <p:spPr>
          <a:xfrm>
            <a:off x="7380516" y="4588476"/>
            <a:ext cx="5869074" cy="4957011"/>
          </a:xfrm>
          <a:prstGeom prst="rect">
            <a:avLst/>
          </a:prstGeom>
          <a:ln w="76200">
            <a:solidFill>
              <a:srgbClr val="FFD579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BD251F-DCE5-C0C4-313F-E3B6A7EE93ED}"/>
              </a:ext>
            </a:extLst>
          </p:cNvPr>
          <p:cNvSpPr txBox="1"/>
          <p:nvPr/>
        </p:nvSpPr>
        <p:spPr>
          <a:xfrm>
            <a:off x="110792" y="444355"/>
            <a:ext cx="13494415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1.  </a:t>
            </a:r>
            <a:r>
              <a:rPr lang="en-US" sz="3200" spc="189" dirty="0">
                <a:solidFill>
                  <a:srgbClr val="FFFFFF"/>
                </a:solidFill>
                <a:latin typeface="Montserrat Classic"/>
              </a:rPr>
              <a:t>Pick 3 elective classes.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spc="189" dirty="0">
                <a:solidFill>
                  <a:srgbClr val="FFFFFF"/>
                </a:solidFill>
                <a:latin typeface="Montserrat Classic"/>
              </a:rPr>
              <a:t>This is in case you don't get your top 2 choices.</a:t>
            </a:r>
          </a:p>
          <a:p>
            <a:pPr lvl="1"/>
            <a:endParaRPr lang="en-US" sz="3200" spc="189" dirty="0">
              <a:solidFill>
                <a:srgbClr val="FFFFFF"/>
              </a:solidFill>
              <a:latin typeface="Montserrat Classic"/>
            </a:endParaRPr>
          </a:p>
          <a:p>
            <a:r>
              <a:rPr lang="en-US" sz="3200" spc="189" dirty="0">
                <a:solidFill>
                  <a:srgbClr val="FFFFFF"/>
                </a:solidFill>
                <a:latin typeface="Montserrat Classic"/>
              </a:rPr>
              <a:t>2. Your #1 choice must be a P.E. elective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spc="189" dirty="0">
                <a:solidFill>
                  <a:srgbClr val="FFFFFF"/>
                </a:solidFill>
                <a:latin typeface="Montserrat Classic"/>
              </a:rPr>
              <a:t>Circle a 1 by your favorite </a:t>
            </a:r>
            <a:r>
              <a:rPr lang="en-US" sz="2400" spc="189" dirty="0">
                <a:solidFill>
                  <a:srgbClr val="FFFFFF"/>
                </a:solidFill>
                <a:latin typeface="Montserrat Classic"/>
              </a:rPr>
              <a:t>(must be a Required P.E. course).	</a:t>
            </a:r>
            <a:endParaRPr lang="en-US" sz="3200" spc="189" dirty="0">
              <a:solidFill>
                <a:srgbClr val="FFFFFF"/>
              </a:solidFill>
              <a:latin typeface="Montserrat Classic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spc="189" dirty="0">
                <a:solidFill>
                  <a:srgbClr val="FFFFFF"/>
                </a:solidFill>
                <a:latin typeface="Montserrat Classic"/>
              </a:rPr>
              <a:t>Circle a 2 by your second choice.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spc="189" dirty="0">
                <a:solidFill>
                  <a:srgbClr val="FFFFFF"/>
                </a:solidFill>
                <a:latin typeface="Montserrat Classic"/>
              </a:rPr>
              <a:t>Circle a 3 by your third choice.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1875" y="3363276"/>
            <a:ext cx="3544562" cy="3560450"/>
          </a:xfrm>
          <a:custGeom>
            <a:avLst/>
            <a:gdLst/>
            <a:ahLst/>
            <a:cxnLst/>
            <a:rect l="l" t="t" r="r" b="b"/>
            <a:pathLst>
              <a:path w="4726083" h="4747267">
                <a:moveTo>
                  <a:pt x="0" y="0"/>
                </a:moveTo>
                <a:lnTo>
                  <a:pt x="4726083" y="0"/>
                </a:lnTo>
                <a:lnTo>
                  <a:pt x="4726083" y="4747267"/>
                </a:lnTo>
                <a:lnTo>
                  <a:pt x="0" y="4747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3" name="TextBox 3"/>
          <p:cNvSpPr txBox="1"/>
          <p:nvPr/>
        </p:nvSpPr>
        <p:spPr>
          <a:xfrm>
            <a:off x="567561" y="4614862"/>
            <a:ext cx="3193190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39"/>
              </a:lnSpc>
            </a:pPr>
            <a:r>
              <a:rPr lang="en-US" sz="7949" spc="-158">
                <a:solidFill>
                  <a:srgbClr val="000033"/>
                </a:solidFill>
                <a:latin typeface="Norwester"/>
              </a:rPr>
              <a:t>AGENDA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894437" y="2223572"/>
            <a:ext cx="5483314" cy="68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3150" spc="158">
                <a:solidFill>
                  <a:srgbClr val="FFFFFF"/>
                </a:solidFill>
                <a:latin typeface="Montserrat Classic"/>
              </a:rPr>
              <a:t>WELCOME TO PJHS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894436" y="3120388"/>
            <a:ext cx="5492061" cy="68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3150" spc="158">
                <a:solidFill>
                  <a:srgbClr val="FFFFFF"/>
                </a:solidFill>
                <a:latin typeface="Montserrat Classic"/>
              </a:rPr>
              <a:t>EXPECTATIONS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85689" y="4885333"/>
            <a:ext cx="5492061" cy="68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3150" spc="158">
                <a:solidFill>
                  <a:srgbClr val="FFFFFF"/>
                </a:solidFill>
                <a:latin typeface="Montserrat Classic"/>
              </a:rPr>
              <a:t>ELECTIVE OPTIONS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85689" y="3998080"/>
            <a:ext cx="8887833" cy="68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3150" spc="158">
                <a:solidFill>
                  <a:srgbClr val="FFFFFF"/>
                </a:solidFill>
                <a:latin typeface="Montserrat Classic"/>
              </a:rPr>
              <a:t>THE JUNIOR HIGH SCHOOL TRANSITION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94436" y="5926841"/>
            <a:ext cx="5492061" cy="68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3150" spc="158">
                <a:solidFill>
                  <a:srgbClr val="FFFFFF"/>
                </a:solidFill>
                <a:latin typeface="Montserrat Classic"/>
              </a:rPr>
              <a:t>REQUIRED COURSES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94436" y="6837240"/>
            <a:ext cx="8663331" cy="68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3150" spc="158">
                <a:solidFill>
                  <a:srgbClr val="FFFFFF"/>
                </a:solidFill>
                <a:latin typeface="Montserrat Classic"/>
              </a:rPr>
              <a:t>OVERVIEW OF COURSE SELECTIONS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123536" y="2437756"/>
            <a:ext cx="576416" cy="5151137"/>
            <a:chOff x="0" y="0"/>
            <a:chExt cx="1024739" cy="915757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24739" cy="1029332"/>
            </a:xfrm>
            <a:custGeom>
              <a:avLst/>
              <a:gdLst/>
              <a:ahLst/>
              <a:cxnLst/>
              <a:rect l="l" t="t" r="r" b="b"/>
              <a:pathLst>
                <a:path w="1024739" h="1029332">
                  <a:moveTo>
                    <a:pt x="0" y="0"/>
                  </a:moveTo>
                  <a:lnTo>
                    <a:pt x="1024739" y="0"/>
                  </a:lnTo>
                  <a:lnTo>
                    <a:pt x="1024739" y="1029332"/>
                  </a:lnTo>
                  <a:lnTo>
                    <a:pt x="0" y="1029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3147"/>
              <a:ext cx="1024739" cy="1029332"/>
            </a:xfrm>
            <a:custGeom>
              <a:avLst/>
              <a:gdLst/>
              <a:ahLst/>
              <a:cxnLst/>
              <a:rect l="l" t="t" r="r" b="b"/>
              <a:pathLst>
                <a:path w="1024739" h="1029332">
                  <a:moveTo>
                    <a:pt x="0" y="0"/>
                  </a:moveTo>
                  <a:lnTo>
                    <a:pt x="1024739" y="0"/>
                  </a:lnTo>
                  <a:lnTo>
                    <a:pt x="1024739" y="1029332"/>
                  </a:lnTo>
                  <a:lnTo>
                    <a:pt x="0" y="1029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4792791"/>
              <a:ext cx="1024739" cy="1029332"/>
            </a:xfrm>
            <a:custGeom>
              <a:avLst/>
              <a:gdLst/>
              <a:ahLst/>
              <a:cxnLst/>
              <a:rect l="l" t="t" r="r" b="b"/>
              <a:pathLst>
                <a:path w="1024739" h="1029332">
                  <a:moveTo>
                    <a:pt x="0" y="0"/>
                  </a:moveTo>
                  <a:lnTo>
                    <a:pt x="1024739" y="0"/>
                  </a:lnTo>
                  <a:lnTo>
                    <a:pt x="1024739" y="1029332"/>
                  </a:lnTo>
                  <a:lnTo>
                    <a:pt x="0" y="1029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3226295"/>
              <a:ext cx="1024739" cy="1029332"/>
            </a:xfrm>
            <a:custGeom>
              <a:avLst/>
              <a:gdLst/>
              <a:ahLst/>
              <a:cxnLst/>
              <a:rect l="l" t="t" r="r" b="b"/>
              <a:pathLst>
                <a:path w="1024739" h="1029332">
                  <a:moveTo>
                    <a:pt x="0" y="0"/>
                  </a:moveTo>
                  <a:lnTo>
                    <a:pt x="1024739" y="0"/>
                  </a:lnTo>
                  <a:lnTo>
                    <a:pt x="1024739" y="1029332"/>
                  </a:lnTo>
                  <a:lnTo>
                    <a:pt x="0" y="1029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6405939"/>
              <a:ext cx="1024739" cy="1029332"/>
            </a:xfrm>
            <a:custGeom>
              <a:avLst/>
              <a:gdLst/>
              <a:ahLst/>
              <a:cxnLst/>
              <a:rect l="l" t="t" r="r" b="b"/>
              <a:pathLst>
                <a:path w="1024739" h="1029332">
                  <a:moveTo>
                    <a:pt x="0" y="0"/>
                  </a:moveTo>
                  <a:lnTo>
                    <a:pt x="1024739" y="0"/>
                  </a:lnTo>
                  <a:lnTo>
                    <a:pt x="1024739" y="1029332"/>
                  </a:lnTo>
                  <a:lnTo>
                    <a:pt x="0" y="1029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8128245"/>
              <a:ext cx="1024739" cy="1029332"/>
            </a:xfrm>
            <a:custGeom>
              <a:avLst/>
              <a:gdLst/>
              <a:ahLst/>
              <a:cxnLst/>
              <a:rect l="l" t="t" r="r" b="b"/>
              <a:pathLst>
                <a:path w="1024739" h="1029332">
                  <a:moveTo>
                    <a:pt x="0" y="0"/>
                  </a:moveTo>
                  <a:lnTo>
                    <a:pt x="1024739" y="0"/>
                  </a:lnTo>
                  <a:lnTo>
                    <a:pt x="1024739" y="1029332"/>
                  </a:lnTo>
                  <a:lnTo>
                    <a:pt x="0" y="1029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350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0" y="3054851"/>
            <a:ext cx="6796287" cy="2088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3"/>
              </a:lnSpc>
            </a:pPr>
            <a:r>
              <a:rPr lang="en-US" sz="2400" spc="138" dirty="0">
                <a:solidFill>
                  <a:srgbClr val="FFFFFF"/>
                </a:solidFill>
                <a:latin typeface="Montserrat Classic"/>
              </a:rPr>
              <a:t>STUDENTS CAN FIND REQUIRED PREREQUISITES AND CHOICE SELECTIONS ON THE FORM. FORMS MUST BE SIGNED BY PARENT!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34788" y="1718617"/>
            <a:ext cx="7127190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3"/>
              </a:lnSpc>
            </a:pPr>
            <a:r>
              <a:rPr lang="en-US" sz="4370" spc="-87" dirty="0">
                <a:solidFill>
                  <a:srgbClr val="FFFFFF"/>
                </a:solidFill>
                <a:latin typeface="Norwester"/>
              </a:rPr>
              <a:t>6TH GRADE COURSE SELECTION FORM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049077" y="5705859"/>
            <a:ext cx="529218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8"/>
              </a:lnSpc>
            </a:pPr>
            <a:r>
              <a:rPr lang="en-US" sz="2778" spc="139" dirty="0">
                <a:solidFill>
                  <a:srgbClr val="FFFFFF"/>
                </a:solidFill>
                <a:latin typeface="Montserrat Classic"/>
              </a:rPr>
              <a:t>EMAIL </a:t>
            </a:r>
          </a:p>
          <a:p>
            <a:pPr algn="ctr">
              <a:lnSpc>
                <a:spcPts val="2778"/>
              </a:lnSpc>
            </a:pPr>
            <a:r>
              <a:rPr lang="en-US" sz="2778" spc="139" dirty="0">
                <a:solidFill>
                  <a:srgbClr val="FFFFFF"/>
                </a:solidFill>
                <a:latin typeface="Montserrat Classic"/>
              </a:rPr>
              <a:t>BNELSON@PEARLK12.COM </a:t>
            </a:r>
          </a:p>
          <a:p>
            <a:pPr algn="ctr">
              <a:lnSpc>
                <a:spcPts val="2778"/>
              </a:lnSpc>
            </a:pPr>
            <a:r>
              <a:rPr lang="en-US" sz="2778" spc="139" dirty="0">
                <a:solidFill>
                  <a:srgbClr val="FFFFFF"/>
                </a:solidFill>
                <a:latin typeface="Montserrat Classic"/>
              </a:rPr>
              <a:t>WITH ANY QUESTIONS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919713" y="7521899"/>
            <a:ext cx="6796287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8"/>
              </a:lnSpc>
            </a:pPr>
            <a:r>
              <a:rPr lang="en-US" sz="2000" spc="121" dirty="0">
                <a:solidFill>
                  <a:srgbClr val="FFFFFF"/>
                </a:solidFill>
                <a:latin typeface="Montserrat Classic"/>
              </a:rPr>
              <a:t>**IF CHOICE SHEETS ARE NOT RETURNED BY THE DUE DATE, YOUR ELECTIVES WILL BE CHOSEN FOR YOU!**</a:t>
            </a:r>
          </a:p>
        </p:txBody>
      </p:sp>
      <p:pic>
        <p:nvPicPr>
          <p:cNvPr id="8" name="Picture 7" descr="A close-up of a document&#10;&#10;AI-generated content may be incorrect.">
            <a:extLst>
              <a:ext uri="{FF2B5EF4-FFF2-40B4-BE49-F238E27FC236}">
                <a16:creationId xmlns:a16="http://schemas.microsoft.com/office/drawing/2014/main" id="{61120C9A-A250-3327-C7CE-AD5A67430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7" y="770020"/>
            <a:ext cx="6645443" cy="922421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178969" y="2125265"/>
            <a:ext cx="6697265" cy="1280618"/>
            <a:chOff x="0" y="0"/>
            <a:chExt cx="11906249" cy="2276653"/>
          </a:xfrm>
        </p:grpSpPr>
        <p:sp>
          <p:nvSpPr>
            <p:cNvPr id="4" name="Freeform 4"/>
            <p:cNvSpPr/>
            <p:nvPr/>
          </p:nvSpPr>
          <p:spPr>
            <a:xfrm>
              <a:off x="-1524" y="-1524"/>
              <a:ext cx="11909298" cy="2279653"/>
            </a:xfrm>
            <a:custGeom>
              <a:avLst/>
              <a:gdLst/>
              <a:ahLst/>
              <a:cxnLst/>
              <a:rect l="l" t="t" r="r" b="b"/>
              <a:pathLst>
                <a:path w="11909298" h="2279653">
                  <a:moveTo>
                    <a:pt x="1524" y="0"/>
                  </a:moveTo>
                  <a:lnTo>
                    <a:pt x="11907774" y="0"/>
                  </a:lnTo>
                  <a:cubicBezTo>
                    <a:pt x="11908663" y="0"/>
                    <a:pt x="11909298" y="762"/>
                    <a:pt x="11909298" y="1524"/>
                  </a:cubicBezTo>
                  <a:lnTo>
                    <a:pt x="11909298" y="2278078"/>
                  </a:lnTo>
                  <a:cubicBezTo>
                    <a:pt x="11909298" y="2279018"/>
                    <a:pt x="11908536" y="2279653"/>
                    <a:pt x="11907774" y="2279653"/>
                  </a:cubicBezTo>
                  <a:lnTo>
                    <a:pt x="1524" y="2279653"/>
                  </a:lnTo>
                  <a:cubicBezTo>
                    <a:pt x="635" y="2279653"/>
                    <a:pt x="0" y="2278891"/>
                    <a:pt x="0" y="2278078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4655"/>
                  </a:moveTo>
                  <a:lnTo>
                    <a:pt x="1524" y="1524"/>
                  </a:lnTo>
                  <a:lnTo>
                    <a:pt x="3048" y="1524"/>
                  </a:lnTo>
                  <a:lnTo>
                    <a:pt x="3048" y="2278078"/>
                  </a:lnTo>
                  <a:lnTo>
                    <a:pt x="1524" y="2278078"/>
                  </a:lnTo>
                  <a:lnTo>
                    <a:pt x="1524" y="2274947"/>
                  </a:lnTo>
                  <a:lnTo>
                    <a:pt x="11907774" y="2274947"/>
                  </a:lnTo>
                  <a:lnTo>
                    <a:pt x="11907774" y="2278078"/>
                  </a:lnTo>
                  <a:lnTo>
                    <a:pt x="11906250" y="2278078"/>
                  </a:lnTo>
                  <a:lnTo>
                    <a:pt x="11906250" y="1524"/>
                  </a:lnTo>
                  <a:lnTo>
                    <a:pt x="11907774" y="1524"/>
                  </a:lnTo>
                  <a:lnTo>
                    <a:pt x="11907774" y="4655"/>
                  </a:lnTo>
                  <a:lnTo>
                    <a:pt x="1524" y="4655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906249" cy="2276653"/>
            </a:xfrm>
            <a:prstGeom prst="rect">
              <a:avLst/>
            </a:prstGeom>
          </p:spPr>
          <p:txBody>
            <a:bodyPr lIns="38100" tIns="38100" rIns="38100" bIns="38100" rtlCol="0" anchor="t"/>
            <a:lstStyle/>
            <a:p>
              <a:pPr algn="ctr">
                <a:lnSpc>
                  <a:spcPts val="4319"/>
                </a:lnSpc>
              </a:pPr>
              <a:r>
                <a:rPr lang="en-US" sz="3600" spc="180">
                  <a:solidFill>
                    <a:srgbClr val="FEA900"/>
                  </a:solidFill>
                  <a:latin typeface="Montserrat Classic"/>
                </a:rPr>
                <a:t>PARENT SIGNATURE REQUIRED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AC28350-430C-9631-0380-7C89295F8C05}"/>
              </a:ext>
            </a:extLst>
          </p:cNvPr>
          <p:cNvGrpSpPr/>
          <p:nvPr/>
        </p:nvGrpSpPr>
        <p:grpSpPr>
          <a:xfrm>
            <a:off x="753979" y="4199478"/>
            <a:ext cx="12208042" cy="3388439"/>
            <a:chOff x="753979" y="4199478"/>
            <a:chExt cx="12208042" cy="3388439"/>
          </a:xfrm>
        </p:grpSpPr>
        <p:pic>
          <p:nvPicPr>
            <p:cNvPr id="6" name="Picture 5" descr="A close-up of a document&#10;&#10;AI-generated content may be incorrect.">
              <a:extLst>
                <a:ext uri="{FF2B5EF4-FFF2-40B4-BE49-F238E27FC236}">
                  <a16:creationId xmlns:a16="http://schemas.microsoft.com/office/drawing/2014/main" id="{7D899329-9394-113F-43D1-8073CC125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51" b="6607"/>
            <a:stretch/>
          </p:blipFill>
          <p:spPr>
            <a:xfrm>
              <a:off x="753979" y="4199478"/>
              <a:ext cx="12208042" cy="33884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6F3ABC-F4C3-BB37-D4D0-C462A147E11E}"/>
                </a:ext>
              </a:extLst>
            </p:cNvPr>
            <p:cNvSpPr txBox="1"/>
            <p:nvPr/>
          </p:nvSpPr>
          <p:spPr>
            <a:xfrm>
              <a:off x="3400926" y="7074568"/>
              <a:ext cx="2598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JWG@email.com</a:t>
              </a:r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4490BC8-EFD3-4452-EF25-DA6DC6978649}"/>
                </a:ext>
              </a:extLst>
            </p:cNvPr>
            <p:cNvSpPr txBox="1"/>
            <p:nvPr/>
          </p:nvSpPr>
          <p:spPr>
            <a:xfrm>
              <a:off x="8815136" y="7074568"/>
              <a:ext cx="2598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601-123-4567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24032" y="3261061"/>
            <a:ext cx="11067937" cy="3334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49"/>
              </a:lnSpc>
            </a:pPr>
            <a:r>
              <a:rPr lang="en-US" sz="10874" spc="-217">
                <a:solidFill>
                  <a:srgbClr val="FFFFFF"/>
                </a:solidFill>
                <a:latin typeface="Norwester"/>
              </a:rPr>
              <a:t>IMPORTANT REMINDERS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6F0725-0CC1-845E-EF9D-1422842B4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1A85619E-59AB-4E59-8DD1-77D17FCB3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79418" cy="10287000"/>
          </a:xfrm>
          <a:custGeom>
            <a:avLst/>
            <a:gdLst>
              <a:gd name="connsiteX0" fmla="*/ 0 w 7579856"/>
              <a:gd name="connsiteY0" fmla="*/ 0 h 6858000"/>
              <a:gd name="connsiteX1" fmla="*/ 7579856 w 7579856"/>
              <a:gd name="connsiteY1" fmla="*/ 0 h 6858000"/>
              <a:gd name="connsiteX2" fmla="*/ 7470504 w 7579856"/>
              <a:gd name="connsiteY2" fmla="*/ 260102 h 6858000"/>
              <a:gd name="connsiteX3" fmla="*/ 7382971 w 7579856"/>
              <a:gd name="connsiteY3" fmla="*/ 293939 h 6858000"/>
              <a:gd name="connsiteX4" fmla="*/ 7424315 w 7579856"/>
              <a:gd name="connsiteY4" fmla="*/ 333533 h 6858000"/>
              <a:gd name="connsiteX5" fmla="*/ 7371566 w 7579856"/>
              <a:gd name="connsiteY5" fmla="*/ 479678 h 6858000"/>
              <a:gd name="connsiteX6" fmla="*/ 7333409 w 7579856"/>
              <a:gd name="connsiteY6" fmla="*/ 639474 h 6858000"/>
              <a:gd name="connsiteX7" fmla="*/ 7277592 w 7579856"/>
              <a:gd name="connsiteY7" fmla="*/ 752461 h 6858000"/>
              <a:gd name="connsiteX8" fmla="*/ 7168002 w 7579856"/>
              <a:gd name="connsiteY8" fmla="*/ 908523 h 6858000"/>
              <a:gd name="connsiteX9" fmla="*/ 6878697 w 7579856"/>
              <a:gd name="connsiteY9" fmla="*/ 1346641 h 6858000"/>
              <a:gd name="connsiteX10" fmla="*/ 6794992 w 7579856"/>
              <a:gd name="connsiteY10" fmla="*/ 1562952 h 6858000"/>
              <a:gd name="connsiteX11" fmla="*/ 6734639 w 7579856"/>
              <a:gd name="connsiteY11" fmla="*/ 1920622 h 6858000"/>
              <a:gd name="connsiteX12" fmla="*/ 6730519 w 7579856"/>
              <a:gd name="connsiteY12" fmla="*/ 2097872 h 6858000"/>
              <a:gd name="connsiteX13" fmla="*/ 6705894 w 7579856"/>
              <a:gd name="connsiteY13" fmla="*/ 2420416 h 6858000"/>
              <a:gd name="connsiteX14" fmla="*/ 6683705 w 7579856"/>
              <a:gd name="connsiteY14" fmla="*/ 2654677 h 6858000"/>
              <a:gd name="connsiteX15" fmla="*/ 6638423 w 7579856"/>
              <a:gd name="connsiteY15" fmla="*/ 2846969 h 6858000"/>
              <a:gd name="connsiteX16" fmla="*/ 6553674 w 7579856"/>
              <a:gd name="connsiteY16" fmla="*/ 3101886 h 6858000"/>
              <a:gd name="connsiteX17" fmla="*/ 6511102 w 7579856"/>
              <a:gd name="connsiteY17" fmla="*/ 3227971 h 6858000"/>
              <a:gd name="connsiteX18" fmla="*/ 6492768 w 7579856"/>
              <a:gd name="connsiteY18" fmla="*/ 3410007 h 6858000"/>
              <a:gd name="connsiteX19" fmla="*/ 6483278 w 7579856"/>
              <a:gd name="connsiteY19" fmla="*/ 3413112 h 6858000"/>
              <a:gd name="connsiteX20" fmla="*/ 6457853 w 7579856"/>
              <a:gd name="connsiteY20" fmla="*/ 3475597 h 6858000"/>
              <a:gd name="connsiteX21" fmla="*/ 6410459 w 7579856"/>
              <a:gd name="connsiteY21" fmla="*/ 3726672 h 6858000"/>
              <a:gd name="connsiteX22" fmla="*/ 6359621 w 7579856"/>
              <a:gd name="connsiteY22" fmla="*/ 3847892 h 6858000"/>
              <a:gd name="connsiteX23" fmla="*/ 6334856 w 7579856"/>
              <a:gd name="connsiteY23" fmla="*/ 3885724 h 6858000"/>
              <a:gd name="connsiteX24" fmla="*/ 6293786 w 7579856"/>
              <a:gd name="connsiteY24" fmla="*/ 3949434 h 6858000"/>
              <a:gd name="connsiteX25" fmla="*/ 6245606 w 7579856"/>
              <a:gd name="connsiteY25" fmla="*/ 3999200 h 6858000"/>
              <a:gd name="connsiteX26" fmla="*/ 6141951 w 7579856"/>
              <a:gd name="connsiteY26" fmla="*/ 4086732 h 6858000"/>
              <a:gd name="connsiteX27" fmla="*/ 6078664 w 7579856"/>
              <a:gd name="connsiteY27" fmla="*/ 4186250 h 6858000"/>
              <a:gd name="connsiteX28" fmla="*/ 6022393 w 7579856"/>
              <a:gd name="connsiteY28" fmla="*/ 4256032 h 6858000"/>
              <a:gd name="connsiteX29" fmla="*/ 5948407 w 7579856"/>
              <a:gd name="connsiteY29" fmla="*/ 4384326 h 6858000"/>
              <a:gd name="connsiteX30" fmla="*/ 5876649 w 7579856"/>
              <a:gd name="connsiteY30" fmla="*/ 4557747 h 6858000"/>
              <a:gd name="connsiteX31" fmla="*/ 5843760 w 7579856"/>
              <a:gd name="connsiteY31" fmla="*/ 4628455 h 6858000"/>
              <a:gd name="connsiteX32" fmla="*/ 5770009 w 7579856"/>
              <a:gd name="connsiteY32" fmla="*/ 4708689 h 6858000"/>
              <a:gd name="connsiteX33" fmla="*/ 5725056 w 7579856"/>
              <a:gd name="connsiteY33" fmla="*/ 4751553 h 6858000"/>
              <a:gd name="connsiteX34" fmla="*/ 5673106 w 7579856"/>
              <a:gd name="connsiteY34" fmla="*/ 4803022 h 6858000"/>
              <a:gd name="connsiteX35" fmla="*/ 5646635 w 7579856"/>
              <a:gd name="connsiteY35" fmla="*/ 4918486 h 6858000"/>
              <a:gd name="connsiteX36" fmla="*/ 5632308 w 7579856"/>
              <a:gd name="connsiteY36" fmla="*/ 5003261 h 6858000"/>
              <a:gd name="connsiteX37" fmla="*/ 5600041 w 7579856"/>
              <a:gd name="connsiteY37" fmla="*/ 5126502 h 6858000"/>
              <a:gd name="connsiteX38" fmla="*/ 5593786 w 7579856"/>
              <a:gd name="connsiteY38" fmla="*/ 5183759 h 6858000"/>
              <a:gd name="connsiteX39" fmla="*/ 5566847 w 7579856"/>
              <a:gd name="connsiteY39" fmla="*/ 5283130 h 6858000"/>
              <a:gd name="connsiteX40" fmla="*/ 5545211 w 7579856"/>
              <a:gd name="connsiteY40" fmla="*/ 5391620 h 6858000"/>
              <a:gd name="connsiteX41" fmla="*/ 5504490 w 7579856"/>
              <a:gd name="connsiteY41" fmla="*/ 5443028 h 6858000"/>
              <a:gd name="connsiteX42" fmla="*/ 5495036 w 7579856"/>
              <a:gd name="connsiteY42" fmla="*/ 5535042 h 6858000"/>
              <a:gd name="connsiteX43" fmla="*/ 5481653 w 7579856"/>
              <a:gd name="connsiteY43" fmla="*/ 5579759 h 6858000"/>
              <a:gd name="connsiteX44" fmla="*/ 5453795 w 7579856"/>
              <a:gd name="connsiteY44" fmla="*/ 5665992 h 6858000"/>
              <a:gd name="connsiteX45" fmla="*/ 5417837 w 7579856"/>
              <a:gd name="connsiteY45" fmla="*/ 5741729 h 6858000"/>
              <a:gd name="connsiteX46" fmla="*/ 5398588 w 7579856"/>
              <a:gd name="connsiteY46" fmla="*/ 5893367 h 6858000"/>
              <a:gd name="connsiteX47" fmla="*/ 5412427 w 7579856"/>
              <a:gd name="connsiteY47" fmla="*/ 5943796 h 6858000"/>
              <a:gd name="connsiteX48" fmla="*/ 5400101 w 7579856"/>
              <a:gd name="connsiteY48" fmla="*/ 6000335 h 6858000"/>
              <a:gd name="connsiteX49" fmla="*/ 5408124 w 7579856"/>
              <a:gd name="connsiteY49" fmla="*/ 6055832 h 6858000"/>
              <a:gd name="connsiteX50" fmla="*/ 5382772 w 7579856"/>
              <a:gd name="connsiteY50" fmla="*/ 6106527 h 6858000"/>
              <a:gd name="connsiteX51" fmla="*/ 5354118 w 7579856"/>
              <a:gd name="connsiteY51" fmla="*/ 6177715 h 6858000"/>
              <a:gd name="connsiteX52" fmla="*/ 5352724 w 7579856"/>
              <a:gd name="connsiteY52" fmla="*/ 6231835 h 6858000"/>
              <a:gd name="connsiteX53" fmla="*/ 5314801 w 7579856"/>
              <a:gd name="connsiteY53" fmla="*/ 6378377 h 6858000"/>
              <a:gd name="connsiteX54" fmla="*/ 5346289 w 7579856"/>
              <a:gd name="connsiteY54" fmla="*/ 6531204 h 6858000"/>
              <a:gd name="connsiteX55" fmla="*/ 5296493 w 7579856"/>
              <a:gd name="connsiteY55" fmla="*/ 6828948 h 6858000"/>
              <a:gd name="connsiteX56" fmla="*/ 5299149 w 7579856"/>
              <a:gd name="connsiteY56" fmla="*/ 6850700 h 6858000"/>
              <a:gd name="connsiteX57" fmla="*/ 5293995 w 7579856"/>
              <a:gd name="connsiteY57" fmla="*/ 6858000 h 6858000"/>
              <a:gd name="connsiteX58" fmla="*/ 0 w 7579856"/>
              <a:gd name="connsiteY58" fmla="*/ 6858000 h 6858000"/>
              <a:gd name="connsiteX0" fmla="*/ 0 w 7579856"/>
              <a:gd name="connsiteY0" fmla="*/ 0 h 6858000"/>
              <a:gd name="connsiteX1" fmla="*/ 7579856 w 7579856"/>
              <a:gd name="connsiteY1" fmla="*/ 0 h 6858000"/>
              <a:gd name="connsiteX2" fmla="*/ 7470504 w 7579856"/>
              <a:gd name="connsiteY2" fmla="*/ 260102 h 6858000"/>
              <a:gd name="connsiteX3" fmla="*/ 7382971 w 7579856"/>
              <a:gd name="connsiteY3" fmla="*/ 293939 h 6858000"/>
              <a:gd name="connsiteX4" fmla="*/ 7371566 w 7579856"/>
              <a:gd name="connsiteY4" fmla="*/ 479678 h 6858000"/>
              <a:gd name="connsiteX5" fmla="*/ 7333409 w 7579856"/>
              <a:gd name="connsiteY5" fmla="*/ 639474 h 6858000"/>
              <a:gd name="connsiteX6" fmla="*/ 7277592 w 7579856"/>
              <a:gd name="connsiteY6" fmla="*/ 752461 h 6858000"/>
              <a:gd name="connsiteX7" fmla="*/ 7168002 w 7579856"/>
              <a:gd name="connsiteY7" fmla="*/ 908523 h 6858000"/>
              <a:gd name="connsiteX8" fmla="*/ 6878697 w 7579856"/>
              <a:gd name="connsiteY8" fmla="*/ 1346641 h 6858000"/>
              <a:gd name="connsiteX9" fmla="*/ 6794992 w 7579856"/>
              <a:gd name="connsiteY9" fmla="*/ 1562952 h 6858000"/>
              <a:gd name="connsiteX10" fmla="*/ 6734639 w 7579856"/>
              <a:gd name="connsiteY10" fmla="*/ 1920622 h 6858000"/>
              <a:gd name="connsiteX11" fmla="*/ 6730519 w 7579856"/>
              <a:gd name="connsiteY11" fmla="*/ 2097872 h 6858000"/>
              <a:gd name="connsiteX12" fmla="*/ 6705894 w 7579856"/>
              <a:gd name="connsiteY12" fmla="*/ 2420416 h 6858000"/>
              <a:gd name="connsiteX13" fmla="*/ 6683705 w 7579856"/>
              <a:gd name="connsiteY13" fmla="*/ 2654677 h 6858000"/>
              <a:gd name="connsiteX14" fmla="*/ 6638423 w 7579856"/>
              <a:gd name="connsiteY14" fmla="*/ 2846969 h 6858000"/>
              <a:gd name="connsiteX15" fmla="*/ 6553674 w 7579856"/>
              <a:gd name="connsiteY15" fmla="*/ 3101886 h 6858000"/>
              <a:gd name="connsiteX16" fmla="*/ 6511102 w 7579856"/>
              <a:gd name="connsiteY16" fmla="*/ 3227971 h 6858000"/>
              <a:gd name="connsiteX17" fmla="*/ 6492768 w 7579856"/>
              <a:gd name="connsiteY17" fmla="*/ 3410007 h 6858000"/>
              <a:gd name="connsiteX18" fmla="*/ 6483278 w 7579856"/>
              <a:gd name="connsiteY18" fmla="*/ 3413112 h 6858000"/>
              <a:gd name="connsiteX19" fmla="*/ 6457853 w 7579856"/>
              <a:gd name="connsiteY19" fmla="*/ 3475597 h 6858000"/>
              <a:gd name="connsiteX20" fmla="*/ 6410459 w 7579856"/>
              <a:gd name="connsiteY20" fmla="*/ 3726672 h 6858000"/>
              <a:gd name="connsiteX21" fmla="*/ 6359621 w 7579856"/>
              <a:gd name="connsiteY21" fmla="*/ 3847892 h 6858000"/>
              <a:gd name="connsiteX22" fmla="*/ 6334856 w 7579856"/>
              <a:gd name="connsiteY22" fmla="*/ 3885724 h 6858000"/>
              <a:gd name="connsiteX23" fmla="*/ 6293786 w 7579856"/>
              <a:gd name="connsiteY23" fmla="*/ 3949434 h 6858000"/>
              <a:gd name="connsiteX24" fmla="*/ 6245606 w 7579856"/>
              <a:gd name="connsiteY24" fmla="*/ 3999200 h 6858000"/>
              <a:gd name="connsiteX25" fmla="*/ 6141951 w 7579856"/>
              <a:gd name="connsiteY25" fmla="*/ 4086732 h 6858000"/>
              <a:gd name="connsiteX26" fmla="*/ 6078664 w 7579856"/>
              <a:gd name="connsiteY26" fmla="*/ 4186250 h 6858000"/>
              <a:gd name="connsiteX27" fmla="*/ 6022393 w 7579856"/>
              <a:gd name="connsiteY27" fmla="*/ 4256032 h 6858000"/>
              <a:gd name="connsiteX28" fmla="*/ 5948407 w 7579856"/>
              <a:gd name="connsiteY28" fmla="*/ 4384326 h 6858000"/>
              <a:gd name="connsiteX29" fmla="*/ 5876649 w 7579856"/>
              <a:gd name="connsiteY29" fmla="*/ 4557747 h 6858000"/>
              <a:gd name="connsiteX30" fmla="*/ 5843760 w 7579856"/>
              <a:gd name="connsiteY30" fmla="*/ 4628455 h 6858000"/>
              <a:gd name="connsiteX31" fmla="*/ 5770009 w 7579856"/>
              <a:gd name="connsiteY31" fmla="*/ 4708689 h 6858000"/>
              <a:gd name="connsiteX32" fmla="*/ 5725056 w 7579856"/>
              <a:gd name="connsiteY32" fmla="*/ 4751553 h 6858000"/>
              <a:gd name="connsiteX33" fmla="*/ 5673106 w 7579856"/>
              <a:gd name="connsiteY33" fmla="*/ 4803022 h 6858000"/>
              <a:gd name="connsiteX34" fmla="*/ 5646635 w 7579856"/>
              <a:gd name="connsiteY34" fmla="*/ 4918486 h 6858000"/>
              <a:gd name="connsiteX35" fmla="*/ 5632308 w 7579856"/>
              <a:gd name="connsiteY35" fmla="*/ 5003261 h 6858000"/>
              <a:gd name="connsiteX36" fmla="*/ 5600041 w 7579856"/>
              <a:gd name="connsiteY36" fmla="*/ 5126502 h 6858000"/>
              <a:gd name="connsiteX37" fmla="*/ 5593786 w 7579856"/>
              <a:gd name="connsiteY37" fmla="*/ 5183759 h 6858000"/>
              <a:gd name="connsiteX38" fmla="*/ 5566847 w 7579856"/>
              <a:gd name="connsiteY38" fmla="*/ 5283130 h 6858000"/>
              <a:gd name="connsiteX39" fmla="*/ 5545211 w 7579856"/>
              <a:gd name="connsiteY39" fmla="*/ 5391620 h 6858000"/>
              <a:gd name="connsiteX40" fmla="*/ 5504490 w 7579856"/>
              <a:gd name="connsiteY40" fmla="*/ 5443028 h 6858000"/>
              <a:gd name="connsiteX41" fmla="*/ 5495036 w 7579856"/>
              <a:gd name="connsiteY41" fmla="*/ 5535042 h 6858000"/>
              <a:gd name="connsiteX42" fmla="*/ 5481653 w 7579856"/>
              <a:gd name="connsiteY42" fmla="*/ 5579759 h 6858000"/>
              <a:gd name="connsiteX43" fmla="*/ 5453795 w 7579856"/>
              <a:gd name="connsiteY43" fmla="*/ 5665992 h 6858000"/>
              <a:gd name="connsiteX44" fmla="*/ 5417837 w 7579856"/>
              <a:gd name="connsiteY44" fmla="*/ 5741729 h 6858000"/>
              <a:gd name="connsiteX45" fmla="*/ 5398588 w 7579856"/>
              <a:gd name="connsiteY45" fmla="*/ 5893367 h 6858000"/>
              <a:gd name="connsiteX46" fmla="*/ 5412427 w 7579856"/>
              <a:gd name="connsiteY46" fmla="*/ 5943796 h 6858000"/>
              <a:gd name="connsiteX47" fmla="*/ 5400101 w 7579856"/>
              <a:gd name="connsiteY47" fmla="*/ 6000335 h 6858000"/>
              <a:gd name="connsiteX48" fmla="*/ 5408124 w 7579856"/>
              <a:gd name="connsiteY48" fmla="*/ 6055832 h 6858000"/>
              <a:gd name="connsiteX49" fmla="*/ 5382772 w 7579856"/>
              <a:gd name="connsiteY49" fmla="*/ 6106527 h 6858000"/>
              <a:gd name="connsiteX50" fmla="*/ 5354118 w 7579856"/>
              <a:gd name="connsiteY50" fmla="*/ 6177715 h 6858000"/>
              <a:gd name="connsiteX51" fmla="*/ 5352724 w 7579856"/>
              <a:gd name="connsiteY51" fmla="*/ 6231835 h 6858000"/>
              <a:gd name="connsiteX52" fmla="*/ 5314801 w 7579856"/>
              <a:gd name="connsiteY52" fmla="*/ 6378377 h 6858000"/>
              <a:gd name="connsiteX53" fmla="*/ 5346289 w 7579856"/>
              <a:gd name="connsiteY53" fmla="*/ 6531204 h 6858000"/>
              <a:gd name="connsiteX54" fmla="*/ 5296493 w 7579856"/>
              <a:gd name="connsiteY54" fmla="*/ 6828948 h 6858000"/>
              <a:gd name="connsiteX55" fmla="*/ 5299149 w 7579856"/>
              <a:gd name="connsiteY55" fmla="*/ 6850700 h 6858000"/>
              <a:gd name="connsiteX56" fmla="*/ 5293995 w 7579856"/>
              <a:gd name="connsiteY56" fmla="*/ 6858000 h 6858000"/>
              <a:gd name="connsiteX57" fmla="*/ 0 w 7579856"/>
              <a:gd name="connsiteY57" fmla="*/ 6858000 h 6858000"/>
              <a:gd name="connsiteX58" fmla="*/ 0 w 7579856"/>
              <a:gd name="connsiteY58" fmla="*/ 0 h 6858000"/>
              <a:gd name="connsiteX0" fmla="*/ 0 w 7579856"/>
              <a:gd name="connsiteY0" fmla="*/ 0 h 6858000"/>
              <a:gd name="connsiteX1" fmla="*/ 7579856 w 7579856"/>
              <a:gd name="connsiteY1" fmla="*/ 0 h 6858000"/>
              <a:gd name="connsiteX2" fmla="*/ 7470504 w 7579856"/>
              <a:gd name="connsiteY2" fmla="*/ 260102 h 6858000"/>
              <a:gd name="connsiteX3" fmla="*/ 7393573 w 7579856"/>
              <a:gd name="connsiteY3" fmla="*/ 399956 h 6858000"/>
              <a:gd name="connsiteX4" fmla="*/ 7371566 w 7579856"/>
              <a:gd name="connsiteY4" fmla="*/ 479678 h 6858000"/>
              <a:gd name="connsiteX5" fmla="*/ 7333409 w 7579856"/>
              <a:gd name="connsiteY5" fmla="*/ 639474 h 6858000"/>
              <a:gd name="connsiteX6" fmla="*/ 7277592 w 7579856"/>
              <a:gd name="connsiteY6" fmla="*/ 752461 h 6858000"/>
              <a:gd name="connsiteX7" fmla="*/ 7168002 w 7579856"/>
              <a:gd name="connsiteY7" fmla="*/ 908523 h 6858000"/>
              <a:gd name="connsiteX8" fmla="*/ 6878697 w 7579856"/>
              <a:gd name="connsiteY8" fmla="*/ 1346641 h 6858000"/>
              <a:gd name="connsiteX9" fmla="*/ 6794992 w 7579856"/>
              <a:gd name="connsiteY9" fmla="*/ 1562952 h 6858000"/>
              <a:gd name="connsiteX10" fmla="*/ 6734639 w 7579856"/>
              <a:gd name="connsiteY10" fmla="*/ 1920622 h 6858000"/>
              <a:gd name="connsiteX11" fmla="*/ 6730519 w 7579856"/>
              <a:gd name="connsiteY11" fmla="*/ 2097872 h 6858000"/>
              <a:gd name="connsiteX12" fmla="*/ 6705894 w 7579856"/>
              <a:gd name="connsiteY12" fmla="*/ 2420416 h 6858000"/>
              <a:gd name="connsiteX13" fmla="*/ 6683705 w 7579856"/>
              <a:gd name="connsiteY13" fmla="*/ 2654677 h 6858000"/>
              <a:gd name="connsiteX14" fmla="*/ 6638423 w 7579856"/>
              <a:gd name="connsiteY14" fmla="*/ 2846969 h 6858000"/>
              <a:gd name="connsiteX15" fmla="*/ 6553674 w 7579856"/>
              <a:gd name="connsiteY15" fmla="*/ 3101886 h 6858000"/>
              <a:gd name="connsiteX16" fmla="*/ 6511102 w 7579856"/>
              <a:gd name="connsiteY16" fmla="*/ 3227971 h 6858000"/>
              <a:gd name="connsiteX17" fmla="*/ 6492768 w 7579856"/>
              <a:gd name="connsiteY17" fmla="*/ 3410007 h 6858000"/>
              <a:gd name="connsiteX18" fmla="*/ 6483278 w 7579856"/>
              <a:gd name="connsiteY18" fmla="*/ 3413112 h 6858000"/>
              <a:gd name="connsiteX19" fmla="*/ 6457853 w 7579856"/>
              <a:gd name="connsiteY19" fmla="*/ 3475597 h 6858000"/>
              <a:gd name="connsiteX20" fmla="*/ 6410459 w 7579856"/>
              <a:gd name="connsiteY20" fmla="*/ 3726672 h 6858000"/>
              <a:gd name="connsiteX21" fmla="*/ 6359621 w 7579856"/>
              <a:gd name="connsiteY21" fmla="*/ 3847892 h 6858000"/>
              <a:gd name="connsiteX22" fmla="*/ 6334856 w 7579856"/>
              <a:gd name="connsiteY22" fmla="*/ 3885724 h 6858000"/>
              <a:gd name="connsiteX23" fmla="*/ 6293786 w 7579856"/>
              <a:gd name="connsiteY23" fmla="*/ 3949434 h 6858000"/>
              <a:gd name="connsiteX24" fmla="*/ 6245606 w 7579856"/>
              <a:gd name="connsiteY24" fmla="*/ 3999200 h 6858000"/>
              <a:gd name="connsiteX25" fmla="*/ 6141951 w 7579856"/>
              <a:gd name="connsiteY25" fmla="*/ 4086732 h 6858000"/>
              <a:gd name="connsiteX26" fmla="*/ 6078664 w 7579856"/>
              <a:gd name="connsiteY26" fmla="*/ 4186250 h 6858000"/>
              <a:gd name="connsiteX27" fmla="*/ 6022393 w 7579856"/>
              <a:gd name="connsiteY27" fmla="*/ 4256032 h 6858000"/>
              <a:gd name="connsiteX28" fmla="*/ 5948407 w 7579856"/>
              <a:gd name="connsiteY28" fmla="*/ 4384326 h 6858000"/>
              <a:gd name="connsiteX29" fmla="*/ 5876649 w 7579856"/>
              <a:gd name="connsiteY29" fmla="*/ 4557747 h 6858000"/>
              <a:gd name="connsiteX30" fmla="*/ 5843760 w 7579856"/>
              <a:gd name="connsiteY30" fmla="*/ 4628455 h 6858000"/>
              <a:gd name="connsiteX31" fmla="*/ 5770009 w 7579856"/>
              <a:gd name="connsiteY31" fmla="*/ 4708689 h 6858000"/>
              <a:gd name="connsiteX32" fmla="*/ 5725056 w 7579856"/>
              <a:gd name="connsiteY32" fmla="*/ 4751553 h 6858000"/>
              <a:gd name="connsiteX33" fmla="*/ 5673106 w 7579856"/>
              <a:gd name="connsiteY33" fmla="*/ 4803022 h 6858000"/>
              <a:gd name="connsiteX34" fmla="*/ 5646635 w 7579856"/>
              <a:gd name="connsiteY34" fmla="*/ 4918486 h 6858000"/>
              <a:gd name="connsiteX35" fmla="*/ 5632308 w 7579856"/>
              <a:gd name="connsiteY35" fmla="*/ 5003261 h 6858000"/>
              <a:gd name="connsiteX36" fmla="*/ 5600041 w 7579856"/>
              <a:gd name="connsiteY36" fmla="*/ 5126502 h 6858000"/>
              <a:gd name="connsiteX37" fmla="*/ 5593786 w 7579856"/>
              <a:gd name="connsiteY37" fmla="*/ 5183759 h 6858000"/>
              <a:gd name="connsiteX38" fmla="*/ 5566847 w 7579856"/>
              <a:gd name="connsiteY38" fmla="*/ 5283130 h 6858000"/>
              <a:gd name="connsiteX39" fmla="*/ 5545211 w 7579856"/>
              <a:gd name="connsiteY39" fmla="*/ 5391620 h 6858000"/>
              <a:gd name="connsiteX40" fmla="*/ 5504490 w 7579856"/>
              <a:gd name="connsiteY40" fmla="*/ 5443028 h 6858000"/>
              <a:gd name="connsiteX41" fmla="*/ 5495036 w 7579856"/>
              <a:gd name="connsiteY41" fmla="*/ 5535042 h 6858000"/>
              <a:gd name="connsiteX42" fmla="*/ 5481653 w 7579856"/>
              <a:gd name="connsiteY42" fmla="*/ 5579759 h 6858000"/>
              <a:gd name="connsiteX43" fmla="*/ 5453795 w 7579856"/>
              <a:gd name="connsiteY43" fmla="*/ 5665992 h 6858000"/>
              <a:gd name="connsiteX44" fmla="*/ 5417837 w 7579856"/>
              <a:gd name="connsiteY44" fmla="*/ 5741729 h 6858000"/>
              <a:gd name="connsiteX45" fmla="*/ 5398588 w 7579856"/>
              <a:gd name="connsiteY45" fmla="*/ 5893367 h 6858000"/>
              <a:gd name="connsiteX46" fmla="*/ 5412427 w 7579856"/>
              <a:gd name="connsiteY46" fmla="*/ 5943796 h 6858000"/>
              <a:gd name="connsiteX47" fmla="*/ 5400101 w 7579856"/>
              <a:gd name="connsiteY47" fmla="*/ 6000335 h 6858000"/>
              <a:gd name="connsiteX48" fmla="*/ 5408124 w 7579856"/>
              <a:gd name="connsiteY48" fmla="*/ 6055832 h 6858000"/>
              <a:gd name="connsiteX49" fmla="*/ 5382772 w 7579856"/>
              <a:gd name="connsiteY49" fmla="*/ 6106527 h 6858000"/>
              <a:gd name="connsiteX50" fmla="*/ 5354118 w 7579856"/>
              <a:gd name="connsiteY50" fmla="*/ 6177715 h 6858000"/>
              <a:gd name="connsiteX51" fmla="*/ 5352724 w 7579856"/>
              <a:gd name="connsiteY51" fmla="*/ 6231835 h 6858000"/>
              <a:gd name="connsiteX52" fmla="*/ 5314801 w 7579856"/>
              <a:gd name="connsiteY52" fmla="*/ 6378377 h 6858000"/>
              <a:gd name="connsiteX53" fmla="*/ 5346289 w 7579856"/>
              <a:gd name="connsiteY53" fmla="*/ 6531204 h 6858000"/>
              <a:gd name="connsiteX54" fmla="*/ 5296493 w 7579856"/>
              <a:gd name="connsiteY54" fmla="*/ 6828948 h 6858000"/>
              <a:gd name="connsiteX55" fmla="*/ 5299149 w 7579856"/>
              <a:gd name="connsiteY55" fmla="*/ 6850700 h 6858000"/>
              <a:gd name="connsiteX56" fmla="*/ 5293995 w 7579856"/>
              <a:gd name="connsiteY56" fmla="*/ 6858000 h 6858000"/>
              <a:gd name="connsiteX57" fmla="*/ 0 w 7579856"/>
              <a:gd name="connsiteY57" fmla="*/ 6858000 h 6858000"/>
              <a:gd name="connsiteX58" fmla="*/ 0 w 7579856"/>
              <a:gd name="connsiteY5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7579856" h="6858000">
                <a:moveTo>
                  <a:pt x="0" y="0"/>
                </a:moveTo>
                <a:lnTo>
                  <a:pt x="7579856" y="0"/>
                </a:lnTo>
                <a:lnTo>
                  <a:pt x="7470504" y="260102"/>
                </a:lnTo>
                <a:cubicBezTo>
                  <a:pt x="7461630" y="268839"/>
                  <a:pt x="7394342" y="394464"/>
                  <a:pt x="7393573" y="399956"/>
                </a:cubicBezTo>
                <a:cubicBezTo>
                  <a:pt x="7377083" y="436552"/>
                  <a:pt x="7379826" y="422089"/>
                  <a:pt x="7371566" y="479678"/>
                </a:cubicBezTo>
                <a:cubicBezTo>
                  <a:pt x="7375726" y="514866"/>
                  <a:pt x="7314090" y="538026"/>
                  <a:pt x="7333409" y="639474"/>
                </a:cubicBezTo>
                <a:cubicBezTo>
                  <a:pt x="7304030" y="645989"/>
                  <a:pt x="7277305" y="734514"/>
                  <a:pt x="7277592" y="752461"/>
                </a:cubicBezTo>
                <a:cubicBezTo>
                  <a:pt x="7263957" y="826326"/>
                  <a:pt x="7190549" y="831933"/>
                  <a:pt x="7168002" y="908523"/>
                </a:cubicBezTo>
                <a:cubicBezTo>
                  <a:pt x="7159192" y="1017987"/>
                  <a:pt x="6881131" y="1275734"/>
                  <a:pt x="6878697" y="1346641"/>
                </a:cubicBezTo>
                <a:cubicBezTo>
                  <a:pt x="6857377" y="1450976"/>
                  <a:pt x="6800249" y="1488570"/>
                  <a:pt x="6794992" y="1562952"/>
                </a:cubicBezTo>
                <a:cubicBezTo>
                  <a:pt x="6777186" y="1744477"/>
                  <a:pt x="6752997" y="1733417"/>
                  <a:pt x="6734639" y="1920622"/>
                </a:cubicBezTo>
                <a:cubicBezTo>
                  <a:pt x="6723638" y="2037344"/>
                  <a:pt x="6741520" y="1981150"/>
                  <a:pt x="6730519" y="2097872"/>
                </a:cubicBezTo>
                <a:lnTo>
                  <a:pt x="6705894" y="2420416"/>
                </a:lnTo>
                <a:cubicBezTo>
                  <a:pt x="6699729" y="2429580"/>
                  <a:pt x="6687282" y="2640728"/>
                  <a:pt x="6683705" y="2654677"/>
                </a:cubicBezTo>
                <a:cubicBezTo>
                  <a:pt x="6659846" y="2709901"/>
                  <a:pt x="6664499" y="2789595"/>
                  <a:pt x="6638423" y="2846969"/>
                </a:cubicBezTo>
                <a:cubicBezTo>
                  <a:pt x="6619172" y="2849418"/>
                  <a:pt x="6569554" y="3118422"/>
                  <a:pt x="6553674" y="3101886"/>
                </a:cubicBezTo>
                <a:cubicBezTo>
                  <a:pt x="6557982" y="3144969"/>
                  <a:pt x="6529319" y="3203242"/>
                  <a:pt x="6511102" y="3227971"/>
                </a:cubicBezTo>
                <a:cubicBezTo>
                  <a:pt x="6488937" y="3278163"/>
                  <a:pt x="6507177" y="3372316"/>
                  <a:pt x="6492768" y="3410007"/>
                </a:cubicBezTo>
                <a:cubicBezTo>
                  <a:pt x="6489589" y="3410402"/>
                  <a:pt x="6486392" y="3411447"/>
                  <a:pt x="6483278" y="3413112"/>
                </a:cubicBezTo>
                <a:cubicBezTo>
                  <a:pt x="6465197" y="3422775"/>
                  <a:pt x="6453811" y="3450753"/>
                  <a:pt x="6457853" y="3475597"/>
                </a:cubicBezTo>
                <a:cubicBezTo>
                  <a:pt x="6460183" y="3580433"/>
                  <a:pt x="6430321" y="3652787"/>
                  <a:pt x="6410459" y="3726672"/>
                </a:cubicBezTo>
                <a:cubicBezTo>
                  <a:pt x="6384227" y="3807490"/>
                  <a:pt x="6365561" y="3727296"/>
                  <a:pt x="6359621" y="3847892"/>
                </a:cubicBezTo>
                <a:cubicBezTo>
                  <a:pt x="6342065" y="3848387"/>
                  <a:pt x="6336582" y="3860219"/>
                  <a:pt x="6334856" y="3885724"/>
                </a:cubicBezTo>
                <a:cubicBezTo>
                  <a:pt x="6321106" y="3924250"/>
                  <a:pt x="6288462" y="3896248"/>
                  <a:pt x="6293786" y="3949434"/>
                </a:cubicBezTo>
                <a:lnTo>
                  <a:pt x="6245606" y="3999200"/>
                </a:lnTo>
                <a:cubicBezTo>
                  <a:pt x="6252452" y="3999667"/>
                  <a:pt x="6147291" y="4071013"/>
                  <a:pt x="6141951" y="4086732"/>
                </a:cubicBezTo>
                <a:lnTo>
                  <a:pt x="6078664" y="4186250"/>
                </a:lnTo>
                <a:cubicBezTo>
                  <a:pt x="6043445" y="4216806"/>
                  <a:pt x="6044102" y="4223020"/>
                  <a:pt x="6022393" y="4256032"/>
                </a:cubicBezTo>
                <a:cubicBezTo>
                  <a:pt x="6000683" y="4289045"/>
                  <a:pt x="6004124" y="4308922"/>
                  <a:pt x="5948407" y="4384326"/>
                </a:cubicBezTo>
                <a:cubicBezTo>
                  <a:pt x="5917508" y="4413425"/>
                  <a:pt x="5922990" y="4499081"/>
                  <a:pt x="5876649" y="4557747"/>
                </a:cubicBezTo>
                <a:cubicBezTo>
                  <a:pt x="5858396" y="4553894"/>
                  <a:pt x="5841562" y="4597689"/>
                  <a:pt x="5843760" y="4628455"/>
                </a:cubicBezTo>
                <a:lnTo>
                  <a:pt x="5770009" y="4708689"/>
                </a:lnTo>
                <a:cubicBezTo>
                  <a:pt x="5744628" y="4703789"/>
                  <a:pt x="5756788" y="4718752"/>
                  <a:pt x="5725056" y="4751553"/>
                </a:cubicBezTo>
                <a:cubicBezTo>
                  <a:pt x="5704052" y="4760054"/>
                  <a:pt x="5698443" y="4778037"/>
                  <a:pt x="5673106" y="4803022"/>
                </a:cubicBezTo>
                <a:cubicBezTo>
                  <a:pt x="5653325" y="4810967"/>
                  <a:pt x="5666864" y="4896812"/>
                  <a:pt x="5646635" y="4918486"/>
                </a:cubicBezTo>
                <a:cubicBezTo>
                  <a:pt x="5631909" y="4941605"/>
                  <a:pt x="5659196" y="4943736"/>
                  <a:pt x="5632308" y="5003261"/>
                </a:cubicBezTo>
                <a:cubicBezTo>
                  <a:pt x="5612112" y="5060835"/>
                  <a:pt x="5619821" y="5064904"/>
                  <a:pt x="5600041" y="5126502"/>
                </a:cubicBezTo>
                <a:cubicBezTo>
                  <a:pt x="5586116" y="5167992"/>
                  <a:pt x="5601826" y="5161046"/>
                  <a:pt x="5593786" y="5183759"/>
                </a:cubicBezTo>
                <a:cubicBezTo>
                  <a:pt x="5561334" y="5210589"/>
                  <a:pt x="5598993" y="5264555"/>
                  <a:pt x="5566847" y="5283130"/>
                </a:cubicBezTo>
                <a:lnTo>
                  <a:pt x="5545211" y="5391620"/>
                </a:lnTo>
                <a:lnTo>
                  <a:pt x="5504490" y="5443028"/>
                </a:lnTo>
                <a:cubicBezTo>
                  <a:pt x="5494192" y="5459332"/>
                  <a:pt x="5499256" y="5522813"/>
                  <a:pt x="5495036" y="5535042"/>
                </a:cubicBezTo>
                <a:cubicBezTo>
                  <a:pt x="5479787" y="5537507"/>
                  <a:pt x="5482184" y="5553460"/>
                  <a:pt x="5481653" y="5579759"/>
                </a:cubicBezTo>
                <a:cubicBezTo>
                  <a:pt x="5471160" y="5620723"/>
                  <a:pt x="5461279" y="5625872"/>
                  <a:pt x="5453795" y="5665992"/>
                </a:cubicBezTo>
                <a:cubicBezTo>
                  <a:pt x="5424217" y="5715929"/>
                  <a:pt x="5429438" y="5686607"/>
                  <a:pt x="5417837" y="5741729"/>
                </a:cubicBezTo>
                <a:cubicBezTo>
                  <a:pt x="5401590" y="5774002"/>
                  <a:pt x="5420077" y="5829059"/>
                  <a:pt x="5398588" y="5893367"/>
                </a:cubicBezTo>
                <a:cubicBezTo>
                  <a:pt x="5382045" y="5933309"/>
                  <a:pt x="5422284" y="5921390"/>
                  <a:pt x="5412427" y="5943796"/>
                </a:cubicBezTo>
                <a:lnTo>
                  <a:pt x="5400101" y="6000335"/>
                </a:lnTo>
                <a:lnTo>
                  <a:pt x="5408124" y="6055832"/>
                </a:lnTo>
                <a:cubicBezTo>
                  <a:pt x="5410319" y="6059068"/>
                  <a:pt x="5377455" y="6104819"/>
                  <a:pt x="5382772" y="6106527"/>
                </a:cubicBezTo>
                <a:lnTo>
                  <a:pt x="5354118" y="6177715"/>
                </a:lnTo>
                <a:cubicBezTo>
                  <a:pt x="5353654" y="6195756"/>
                  <a:pt x="5353188" y="6213795"/>
                  <a:pt x="5352724" y="6231835"/>
                </a:cubicBezTo>
                <a:lnTo>
                  <a:pt x="5314801" y="6378377"/>
                </a:lnTo>
                <a:cubicBezTo>
                  <a:pt x="5286767" y="6424906"/>
                  <a:pt x="5363614" y="6441657"/>
                  <a:pt x="5346289" y="6531204"/>
                </a:cubicBezTo>
                <a:cubicBezTo>
                  <a:pt x="5336370" y="6605939"/>
                  <a:pt x="5310363" y="6768382"/>
                  <a:pt x="5296493" y="6828948"/>
                </a:cubicBezTo>
                <a:cubicBezTo>
                  <a:pt x="5300217" y="6838357"/>
                  <a:pt x="5300699" y="6845216"/>
                  <a:pt x="5299149" y="6850700"/>
                </a:cubicBezTo>
                <a:lnTo>
                  <a:pt x="52939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6C7DF432-300B-88C3-6287-CEE0E7431AAA}"/>
              </a:ext>
            </a:extLst>
          </p:cNvPr>
          <p:cNvSpPr txBox="1"/>
          <p:nvPr/>
        </p:nvSpPr>
        <p:spPr>
          <a:xfrm>
            <a:off x="133194" y="2729888"/>
            <a:ext cx="5076880" cy="38237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kern="1200" spc="-217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OFFICE WORKER APPLICATION</a:t>
            </a:r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B5AAC39E-8294-44DC-AB9F-2B9F22C39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9268" y="927178"/>
            <a:ext cx="7420915" cy="842338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37" name="Rectangle 6">
            <a:extLst>
              <a:ext uri="{FF2B5EF4-FFF2-40B4-BE49-F238E27FC236}">
                <a16:creationId xmlns:a16="http://schemas.microsoft.com/office/drawing/2014/main" id="{11685A1B-C158-49A6-BF8F-0D4868852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7610" y="442284"/>
            <a:ext cx="1538578" cy="643476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QRCode for Office and Staff Assistant Application">
            <a:extLst>
              <a:ext uri="{FF2B5EF4-FFF2-40B4-BE49-F238E27FC236}">
                <a16:creationId xmlns:a16="http://schemas.microsoft.com/office/drawing/2014/main" id="{DAD88B42-E829-92C7-ED6E-549163E43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8285" y="3229168"/>
            <a:ext cx="3974307" cy="397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30E3B5CA-FD24-E9F7-51C8-E096BBC7B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7665" y="7999646"/>
            <a:ext cx="6231236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/>
              </a:rPr>
              <a:t>Or click on the link below: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Segoe UI"/>
              </a:rPr>
              <a:t>      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Segoe UI"/>
                <a:hlinkClick r:id="rId3"/>
              </a:rPr>
              <a:t>https://forms.office.com/r/yfmUjHkucz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Segoe UI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7EF3506-2815-3B1F-F2D4-A31745D10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5777" y="1755143"/>
            <a:ext cx="6342709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/>
              </a:rPr>
              <a:t>Scan the QR to apply: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Segoe UI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81639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22967" y="1051511"/>
            <a:ext cx="10870065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spc="-120" dirty="0">
                <a:solidFill>
                  <a:srgbClr val="FFFFFF"/>
                </a:solidFill>
                <a:latin typeface="Norwester"/>
              </a:rPr>
              <a:t>CHOICE SHEETS ARE DUE BACK TO YOUR HOMEROOM TEACHERS ON</a:t>
            </a:r>
          </a:p>
        </p:txBody>
      </p:sp>
      <p:pic>
        <p:nvPicPr>
          <p:cNvPr id="2050" name="Picture 2" descr="february 21 calendar reminder. 21 february daily calendar icon template  34594706 PNG">
            <a:extLst>
              <a:ext uri="{FF2B5EF4-FFF2-40B4-BE49-F238E27FC236}">
                <a16:creationId xmlns:a16="http://schemas.microsoft.com/office/drawing/2014/main" id="{1E669879-FC33-C262-53D8-0E6E1CF1B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953" y="2747932"/>
            <a:ext cx="7870094" cy="78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85875"/>
            <a:ext cx="3554915" cy="4912234"/>
          </a:xfrm>
          <a:custGeom>
            <a:avLst/>
            <a:gdLst/>
            <a:ahLst/>
            <a:cxnLst/>
            <a:rect l="l" t="t" r="r" b="b"/>
            <a:pathLst>
              <a:path w="4739886" h="6549645">
                <a:moveTo>
                  <a:pt x="0" y="0"/>
                </a:moveTo>
                <a:lnTo>
                  <a:pt x="4739886" y="0"/>
                </a:lnTo>
                <a:lnTo>
                  <a:pt x="4739886" y="6549645"/>
                </a:lnTo>
                <a:lnTo>
                  <a:pt x="0" y="6549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17" r="-1818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3" name="Freeform 3"/>
          <p:cNvSpPr/>
          <p:nvPr/>
        </p:nvSpPr>
        <p:spPr>
          <a:xfrm>
            <a:off x="0" y="6348253"/>
            <a:ext cx="3554915" cy="2652872"/>
          </a:xfrm>
          <a:custGeom>
            <a:avLst/>
            <a:gdLst/>
            <a:ahLst/>
            <a:cxnLst/>
            <a:rect l="l" t="t" r="r" b="b"/>
            <a:pathLst>
              <a:path w="4739886" h="3537162">
                <a:moveTo>
                  <a:pt x="0" y="0"/>
                </a:moveTo>
                <a:lnTo>
                  <a:pt x="4739886" y="0"/>
                </a:lnTo>
                <a:lnTo>
                  <a:pt x="4739886" y="3537162"/>
                </a:lnTo>
                <a:lnTo>
                  <a:pt x="0" y="35371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334" b="-39335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4" name="Freeform 4"/>
          <p:cNvSpPr/>
          <p:nvPr/>
        </p:nvSpPr>
        <p:spPr>
          <a:xfrm>
            <a:off x="3681170" y="6348253"/>
            <a:ext cx="3080708" cy="2652872"/>
          </a:xfrm>
          <a:custGeom>
            <a:avLst/>
            <a:gdLst/>
            <a:ahLst/>
            <a:cxnLst/>
            <a:rect l="l" t="t" r="r" b="b"/>
            <a:pathLst>
              <a:path w="4107611" h="3537162">
                <a:moveTo>
                  <a:pt x="0" y="0"/>
                </a:moveTo>
                <a:lnTo>
                  <a:pt x="4107611" y="0"/>
                </a:lnTo>
                <a:lnTo>
                  <a:pt x="4107611" y="3537162"/>
                </a:lnTo>
                <a:lnTo>
                  <a:pt x="0" y="35371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05" r="-3507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5" name="Freeform 5"/>
          <p:cNvSpPr/>
          <p:nvPr/>
        </p:nvSpPr>
        <p:spPr>
          <a:xfrm>
            <a:off x="6888133" y="6348253"/>
            <a:ext cx="3080708" cy="2652872"/>
          </a:xfrm>
          <a:custGeom>
            <a:avLst/>
            <a:gdLst/>
            <a:ahLst/>
            <a:cxnLst/>
            <a:rect l="l" t="t" r="r" b="b"/>
            <a:pathLst>
              <a:path w="4107611" h="3537162">
                <a:moveTo>
                  <a:pt x="0" y="0"/>
                </a:moveTo>
                <a:lnTo>
                  <a:pt x="4107611" y="0"/>
                </a:lnTo>
                <a:lnTo>
                  <a:pt x="4107611" y="3537162"/>
                </a:lnTo>
                <a:lnTo>
                  <a:pt x="0" y="35371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07" t="-16322" r="-56122" b="-26105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6" name="Freeform 6"/>
          <p:cNvSpPr/>
          <p:nvPr/>
        </p:nvSpPr>
        <p:spPr>
          <a:xfrm>
            <a:off x="10095094" y="4067188"/>
            <a:ext cx="3620906" cy="4933937"/>
          </a:xfrm>
          <a:custGeom>
            <a:avLst/>
            <a:gdLst/>
            <a:ahLst/>
            <a:cxnLst/>
            <a:rect l="l" t="t" r="r" b="b"/>
            <a:pathLst>
              <a:path w="4827874" h="6578582">
                <a:moveTo>
                  <a:pt x="0" y="0"/>
                </a:moveTo>
                <a:lnTo>
                  <a:pt x="4827874" y="0"/>
                </a:lnTo>
                <a:lnTo>
                  <a:pt x="4827874" y="6578582"/>
                </a:lnTo>
                <a:lnTo>
                  <a:pt x="0" y="6578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97" r="-1099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7" name="Freeform 7"/>
          <p:cNvSpPr/>
          <p:nvPr/>
        </p:nvSpPr>
        <p:spPr>
          <a:xfrm>
            <a:off x="10095094" y="1285876"/>
            <a:ext cx="3620906" cy="2644163"/>
          </a:xfrm>
          <a:custGeom>
            <a:avLst/>
            <a:gdLst/>
            <a:ahLst/>
            <a:cxnLst/>
            <a:rect l="l" t="t" r="r" b="b"/>
            <a:pathLst>
              <a:path w="4827874" h="3525551">
                <a:moveTo>
                  <a:pt x="0" y="0"/>
                </a:moveTo>
                <a:lnTo>
                  <a:pt x="4827874" y="0"/>
                </a:lnTo>
                <a:lnTo>
                  <a:pt x="4827874" y="3525551"/>
                </a:lnTo>
                <a:lnTo>
                  <a:pt x="0" y="35255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1815" t="-25647" r="-91889" b="-25647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8" name="Freeform 8"/>
          <p:cNvSpPr/>
          <p:nvPr/>
        </p:nvSpPr>
        <p:spPr>
          <a:xfrm>
            <a:off x="10095094" y="1285876"/>
            <a:ext cx="3620906" cy="2644163"/>
          </a:xfrm>
          <a:custGeom>
            <a:avLst/>
            <a:gdLst/>
            <a:ahLst/>
            <a:cxnLst/>
            <a:rect l="l" t="t" r="r" b="b"/>
            <a:pathLst>
              <a:path w="4827874" h="3525551">
                <a:moveTo>
                  <a:pt x="0" y="0"/>
                </a:moveTo>
                <a:lnTo>
                  <a:pt x="4827874" y="0"/>
                </a:lnTo>
                <a:lnTo>
                  <a:pt x="4827874" y="3525551"/>
                </a:lnTo>
                <a:lnTo>
                  <a:pt x="0" y="35255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251" r="-11282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9" name="Freeform 9"/>
          <p:cNvSpPr/>
          <p:nvPr/>
        </p:nvSpPr>
        <p:spPr>
          <a:xfrm>
            <a:off x="3681169" y="1285876"/>
            <a:ext cx="6287672" cy="2644163"/>
          </a:xfrm>
          <a:custGeom>
            <a:avLst/>
            <a:gdLst/>
            <a:ahLst/>
            <a:cxnLst/>
            <a:rect l="l" t="t" r="r" b="b"/>
            <a:pathLst>
              <a:path w="8383562" h="3525551">
                <a:moveTo>
                  <a:pt x="0" y="0"/>
                </a:moveTo>
                <a:lnTo>
                  <a:pt x="8383562" y="0"/>
                </a:lnTo>
                <a:lnTo>
                  <a:pt x="8383562" y="3525551"/>
                </a:lnTo>
                <a:lnTo>
                  <a:pt x="0" y="35255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9171" b="-39173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0" name="TextBox 10"/>
          <p:cNvSpPr txBox="1"/>
          <p:nvPr/>
        </p:nvSpPr>
        <p:spPr>
          <a:xfrm>
            <a:off x="4203757" y="4772025"/>
            <a:ext cx="5308487" cy="68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799" spc="-95">
                <a:solidFill>
                  <a:srgbClr val="FFFFFF"/>
                </a:solidFill>
                <a:latin typeface="Norwester"/>
              </a:rPr>
              <a:t>6TH GRADE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33327" y="3478949"/>
            <a:ext cx="5649347" cy="5162091"/>
          </a:xfrm>
          <a:custGeom>
            <a:avLst/>
            <a:gdLst/>
            <a:ahLst/>
            <a:cxnLst/>
            <a:rect l="l" t="t" r="r" b="b"/>
            <a:pathLst>
              <a:path w="7532463" h="6882788">
                <a:moveTo>
                  <a:pt x="0" y="0"/>
                </a:moveTo>
                <a:lnTo>
                  <a:pt x="7532463" y="0"/>
                </a:lnTo>
                <a:lnTo>
                  <a:pt x="7532463" y="6882788"/>
                </a:lnTo>
                <a:lnTo>
                  <a:pt x="0" y="6882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30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3" name="TextBox 3"/>
          <p:cNvSpPr txBox="1"/>
          <p:nvPr/>
        </p:nvSpPr>
        <p:spPr>
          <a:xfrm>
            <a:off x="3016839" y="1397180"/>
            <a:ext cx="7682322" cy="1775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39"/>
              </a:lnSpc>
            </a:pPr>
            <a:r>
              <a:rPr lang="en-US" sz="11099" spc="-221">
                <a:solidFill>
                  <a:srgbClr val="FFFFFF"/>
                </a:solidFill>
                <a:latin typeface="Norwester"/>
              </a:rPr>
              <a:t>QUESTIONS?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346" y="4317936"/>
            <a:ext cx="2918958" cy="3756210"/>
          </a:xfrm>
          <a:custGeom>
            <a:avLst/>
            <a:gdLst/>
            <a:ahLst/>
            <a:cxnLst/>
            <a:rect l="l" t="t" r="r" b="b"/>
            <a:pathLst>
              <a:path w="3891944" h="5008280">
                <a:moveTo>
                  <a:pt x="0" y="0"/>
                </a:moveTo>
                <a:lnTo>
                  <a:pt x="3891944" y="0"/>
                </a:lnTo>
                <a:lnTo>
                  <a:pt x="3891944" y="5008280"/>
                </a:lnTo>
                <a:lnTo>
                  <a:pt x="0" y="5008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3" name="Freeform 3"/>
          <p:cNvSpPr/>
          <p:nvPr/>
        </p:nvSpPr>
        <p:spPr>
          <a:xfrm>
            <a:off x="7050580" y="4317936"/>
            <a:ext cx="2918958" cy="3756210"/>
          </a:xfrm>
          <a:custGeom>
            <a:avLst/>
            <a:gdLst/>
            <a:ahLst/>
            <a:cxnLst/>
            <a:rect l="l" t="t" r="r" b="b"/>
            <a:pathLst>
              <a:path w="3891944" h="5008280">
                <a:moveTo>
                  <a:pt x="0" y="0"/>
                </a:moveTo>
                <a:lnTo>
                  <a:pt x="3891944" y="0"/>
                </a:lnTo>
                <a:lnTo>
                  <a:pt x="3891944" y="5008280"/>
                </a:lnTo>
                <a:lnTo>
                  <a:pt x="0" y="5008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4" name="Freeform 4"/>
          <p:cNvSpPr/>
          <p:nvPr/>
        </p:nvSpPr>
        <p:spPr>
          <a:xfrm>
            <a:off x="10354697" y="4317936"/>
            <a:ext cx="2918958" cy="3756210"/>
          </a:xfrm>
          <a:custGeom>
            <a:avLst/>
            <a:gdLst/>
            <a:ahLst/>
            <a:cxnLst/>
            <a:rect l="l" t="t" r="r" b="b"/>
            <a:pathLst>
              <a:path w="3891944" h="5008280">
                <a:moveTo>
                  <a:pt x="0" y="0"/>
                </a:moveTo>
                <a:lnTo>
                  <a:pt x="3891944" y="0"/>
                </a:lnTo>
                <a:lnTo>
                  <a:pt x="3891944" y="5008280"/>
                </a:lnTo>
                <a:lnTo>
                  <a:pt x="0" y="5008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5" name="Freeform 5"/>
          <p:cNvSpPr/>
          <p:nvPr/>
        </p:nvSpPr>
        <p:spPr>
          <a:xfrm>
            <a:off x="3746463" y="4317936"/>
            <a:ext cx="2918958" cy="3756210"/>
          </a:xfrm>
          <a:custGeom>
            <a:avLst/>
            <a:gdLst/>
            <a:ahLst/>
            <a:cxnLst/>
            <a:rect l="l" t="t" r="r" b="b"/>
            <a:pathLst>
              <a:path w="3891944" h="5008280">
                <a:moveTo>
                  <a:pt x="0" y="0"/>
                </a:moveTo>
                <a:lnTo>
                  <a:pt x="3891944" y="0"/>
                </a:lnTo>
                <a:lnTo>
                  <a:pt x="3891944" y="5008280"/>
                </a:lnTo>
                <a:lnTo>
                  <a:pt x="0" y="5008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6" name="Freeform 6"/>
          <p:cNvSpPr/>
          <p:nvPr/>
        </p:nvSpPr>
        <p:spPr>
          <a:xfrm>
            <a:off x="788512" y="4424478"/>
            <a:ext cx="2247329" cy="2809162"/>
          </a:xfrm>
          <a:custGeom>
            <a:avLst/>
            <a:gdLst/>
            <a:ahLst/>
            <a:cxnLst/>
            <a:rect l="l" t="t" r="r" b="b"/>
            <a:pathLst>
              <a:path w="2996439" h="3745549">
                <a:moveTo>
                  <a:pt x="0" y="0"/>
                </a:moveTo>
                <a:lnTo>
                  <a:pt x="2996439" y="0"/>
                </a:lnTo>
                <a:lnTo>
                  <a:pt x="2996439" y="3745549"/>
                </a:lnTo>
                <a:lnTo>
                  <a:pt x="0" y="37455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7" name="Freeform 7"/>
          <p:cNvSpPr/>
          <p:nvPr/>
        </p:nvSpPr>
        <p:spPr>
          <a:xfrm>
            <a:off x="4084423" y="4424478"/>
            <a:ext cx="2247329" cy="2809162"/>
          </a:xfrm>
          <a:custGeom>
            <a:avLst/>
            <a:gdLst/>
            <a:ahLst/>
            <a:cxnLst/>
            <a:rect l="l" t="t" r="r" b="b"/>
            <a:pathLst>
              <a:path w="2996439" h="3745549">
                <a:moveTo>
                  <a:pt x="0" y="0"/>
                </a:moveTo>
                <a:lnTo>
                  <a:pt x="2996439" y="0"/>
                </a:lnTo>
                <a:lnTo>
                  <a:pt x="2996439" y="3745549"/>
                </a:lnTo>
                <a:lnTo>
                  <a:pt x="0" y="3745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8" name="Freeform 8"/>
          <p:cNvSpPr/>
          <p:nvPr/>
        </p:nvSpPr>
        <p:spPr>
          <a:xfrm>
            <a:off x="7392455" y="4424478"/>
            <a:ext cx="2247329" cy="2809162"/>
          </a:xfrm>
          <a:custGeom>
            <a:avLst/>
            <a:gdLst/>
            <a:ahLst/>
            <a:cxnLst/>
            <a:rect l="l" t="t" r="r" b="b"/>
            <a:pathLst>
              <a:path w="2996439" h="3745549">
                <a:moveTo>
                  <a:pt x="0" y="0"/>
                </a:moveTo>
                <a:lnTo>
                  <a:pt x="2996439" y="0"/>
                </a:lnTo>
                <a:lnTo>
                  <a:pt x="2996439" y="3745549"/>
                </a:lnTo>
                <a:lnTo>
                  <a:pt x="0" y="3745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9" name="Freeform 9"/>
          <p:cNvSpPr/>
          <p:nvPr/>
        </p:nvSpPr>
        <p:spPr>
          <a:xfrm>
            <a:off x="10690511" y="4424478"/>
            <a:ext cx="2247329" cy="2809162"/>
          </a:xfrm>
          <a:custGeom>
            <a:avLst/>
            <a:gdLst/>
            <a:ahLst/>
            <a:cxnLst/>
            <a:rect l="l" t="t" r="r" b="b"/>
            <a:pathLst>
              <a:path w="2996439" h="3745549">
                <a:moveTo>
                  <a:pt x="0" y="0"/>
                </a:moveTo>
                <a:lnTo>
                  <a:pt x="2996439" y="0"/>
                </a:lnTo>
                <a:lnTo>
                  <a:pt x="2996439" y="3745549"/>
                </a:lnTo>
                <a:lnTo>
                  <a:pt x="0" y="3745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10" name="TextBox 10"/>
          <p:cNvSpPr txBox="1"/>
          <p:nvPr/>
        </p:nvSpPr>
        <p:spPr>
          <a:xfrm>
            <a:off x="1420733" y="1905340"/>
            <a:ext cx="10489376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spc="-120">
                <a:solidFill>
                  <a:srgbClr val="FFFFFF"/>
                </a:solidFill>
                <a:latin typeface="Norwester"/>
              </a:rPr>
              <a:t>PJHS  ADMINISTRATIVE STAFF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9660" y="7279816"/>
            <a:ext cx="2844330" cy="64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0"/>
              </a:lnSpc>
            </a:pPr>
            <a:r>
              <a:rPr lang="en-US" sz="2276" spc="113">
                <a:solidFill>
                  <a:srgbClr val="050330"/>
                </a:solidFill>
                <a:latin typeface="Montserrat Classic"/>
              </a:rPr>
              <a:t>JOHN WALLACE</a:t>
            </a:r>
          </a:p>
          <a:p>
            <a:pPr algn="ctr">
              <a:lnSpc>
                <a:spcPts val="2276"/>
              </a:lnSpc>
            </a:pPr>
            <a:r>
              <a:rPr lang="en-US" sz="1751" spc="87">
                <a:solidFill>
                  <a:srgbClr val="050330"/>
                </a:solidFill>
                <a:latin typeface="Montserrat Classic"/>
              </a:rPr>
              <a:t>PRINCIPAL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38505" y="7279816"/>
            <a:ext cx="2339165" cy="637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0"/>
              </a:lnSpc>
            </a:pPr>
            <a:r>
              <a:rPr lang="en-US" sz="2276" spc="113">
                <a:solidFill>
                  <a:srgbClr val="050330"/>
                </a:solidFill>
                <a:latin typeface="Montserrat Classic"/>
              </a:rPr>
              <a:t>TIM JACKSON</a:t>
            </a:r>
          </a:p>
          <a:p>
            <a:pPr algn="ctr">
              <a:lnSpc>
                <a:spcPts val="2175"/>
              </a:lnSpc>
            </a:pPr>
            <a:r>
              <a:rPr lang="en-US" sz="1673" spc="83">
                <a:solidFill>
                  <a:srgbClr val="050330"/>
                </a:solidFill>
                <a:latin typeface="Montserrat Classic"/>
              </a:rPr>
              <a:t>ASST. PRINCIPAL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46537" y="7279816"/>
            <a:ext cx="2339165" cy="637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0"/>
              </a:lnSpc>
            </a:pPr>
            <a:r>
              <a:rPr lang="en-US" sz="2276" spc="113">
                <a:solidFill>
                  <a:srgbClr val="050330"/>
                </a:solidFill>
                <a:latin typeface="Montserrat Classic"/>
              </a:rPr>
              <a:t>CHRIS LEE</a:t>
            </a:r>
          </a:p>
          <a:p>
            <a:pPr algn="ctr">
              <a:lnSpc>
                <a:spcPts val="2175"/>
              </a:lnSpc>
            </a:pPr>
            <a:r>
              <a:rPr lang="en-US" sz="1673" spc="83">
                <a:solidFill>
                  <a:srgbClr val="050330"/>
                </a:solidFill>
                <a:latin typeface="Montserrat Classic"/>
              </a:rPr>
              <a:t>ASST. PRINCIPAL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54696" y="7286960"/>
            <a:ext cx="2918958" cy="577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9"/>
              </a:lnSpc>
            </a:pPr>
            <a:r>
              <a:rPr lang="en-US" sz="2099" spc="104">
                <a:solidFill>
                  <a:srgbClr val="050330"/>
                </a:solidFill>
                <a:latin typeface="Montserrat Classic"/>
              </a:rPr>
              <a:t>DENNIS PHILEBAR</a:t>
            </a:r>
          </a:p>
          <a:p>
            <a:pPr algn="ctr">
              <a:lnSpc>
                <a:spcPts val="2005"/>
              </a:lnSpc>
            </a:pPr>
            <a:r>
              <a:rPr lang="en-US" sz="1543" spc="77">
                <a:solidFill>
                  <a:srgbClr val="050330"/>
                </a:solidFill>
                <a:latin typeface="Montserrat Classic"/>
              </a:rPr>
              <a:t>ASST. PRINCIPAL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85" y="4532176"/>
            <a:ext cx="13967085" cy="1112126"/>
          </a:xfrm>
          <a:custGeom>
            <a:avLst/>
            <a:gdLst/>
            <a:ahLst/>
            <a:cxnLst/>
            <a:rect l="l" t="t" r="r" b="b"/>
            <a:pathLst>
              <a:path w="19307740" h="1482834">
                <a:moveTo>
                  <a:pt x="0" y="0"/>
                </a:moveTo>
                <a:lnTo>
                  <a:pt x="19307740" y="0"/>
                </a:lnTo>
                <a:lnTo>
                  <a:pt x="19307740" y="1482834"/>
                </a:lnTo>
                <a:lnTo>
                  <a:pt x="0" y="1482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086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9" name="TextBox 9"/>
          <p:cNvSpPr txBox="1"/>
          <p:nvPr/>
        </p:nvSpPr>
        <p:spPr>
          <a:xfrm>
            <a:off x="771525" y="2050256"/>
            <a:ext cx="12172950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9"/>
              </a:lnSpc>
            </a:pPr>
            <a:r>
              <a:rPr lang="en-US" sz="7274" spc="-145">
                <a:solidFill>
                  <a:srgbClr val="FFFFFF"/>
                </a:solidFill>
                <a:latin typeface="Norwester"/>
              </a:rPr>
              <a:t>COUNSELORS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5077" y="6875631"/>
            <a:ext cx="3295219" cy="380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549" spc="127" dirty="0">
                <a:solidFill>
                  <a:srgbClr val="FFFFFF"/>
                </a:solidFill>
                <a:latin typeface="Montserrat Classic"/>
              </a:rPr>
              <a:t>BRIGIT NELSON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5141" y="7544867"/>
            <a:ext cx="3295219" cy="605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2"/>
              </a:lnSpc>
            </a:pPr>
            <a:r>
              <a:rPr lang="en-US" sz="1779" spc="89" dirty="0">
                <a:solidFill>
                  <a:srgbClr val="FFFFFF"/>
                </a:solidFill>
                <a:latin typeface="Montserrat Classic"/>
              </a:rPr>
              <a:t>6TH GRADE</a:t>
            </a:r>
          </a:p>
          <a:p>
            <a:pPr algn="ctr">
              <a:lnSpc>
                <a:spcPts val="2492"/>
              </a:lnSpc>
            </a:pPr>
            <a:r>
              <a:rPr lang="en-US" sz="1779" spc="89" dirty="0">
                <a:solidFill>
                  <a:srgbClr val="FFFFFF"/>
                </a:solidFill>
                <a:latin typeface="Montserrat Classic"/>
              </a:rPr>
              <a:t>BNELSON@PEARLK12.COM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10391" y="6887048"/>
            <a:ext cx="3295219" cy="380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549" spc="127" dirty="0">
                <a:solidFill>
                  <a:srgbClr val="FFFFFF"/>
                </a:solidFill>
                <a:latin typeface="Montserrat Classic"/>
              </a:rPr>
              <a:t>JANA WATTS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12394" y="7476425"/>
            <a:ext cx="3295219" cy="653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7"/>
              </a:lnSpc>
            </a:pPr>
            <a:r>
              <a:rPr lang="en-US" sz="1898" spc="95">
                <a:solidFill>
                  <a:srgbClr val="FFFFFF"/>
                </a:solidFill>
                <a:latin typeface="Montserrat Classic"/>
              </a:rPr>
              <a:t>7TH GRADE</a:t>
            </a:r>
          </a:p>
          <a:p>
            <a:pPr algn="ctr">
              <a:lnSpc>
                <a:spcPts val="2657"/>
              </a:lnSpc>
            </a:pPr>
            <a:r>
              <a:rPr lang="en-US" sz="1898" spc="95">
                <a:solidFill>
                  <a:srgbClr val="FFFFFF"/>
                </a:solidFill>
                <a:latin typeface="Montserrat Classic"/>
              </a:rPr>
              <a:t>JWATTS@PEARLK12.COM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404F34-6AF4-A4A9-704A-3EFC4F6FC124}"/>
              </a:ext>
            </a:extLst>
          </p:cNvPr>
          <p:cNvGrpSpPr/>
          <p:nvPr/>
        </p:nvGrpSpPr>
        <p:grpSpPr>
          <a:xfrm>
            <a:off x="5033493" y="3424094"/>
            <a:ext cx="3562925" cy="3400677"/>
            <a:chOff x="2306735" y="1733393"/>
            <a:chExt cx="3562925" cy="3400677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5E6F2FCE-50B2-9FEA-B216-E1AE347E0CCD}"/>
                </a:ext>
              </a:extLst>
            </p:cNvPr>
            <p:cNvGrpSpPr/>
            <p:nvPr/>
          </p:nvGrpSpPr>
          <p:grpSpPr>
            <a:xfrm>
              <a:off x="2306735" y="1733393"/>
              <a:ext cx="3562925" cy="3400677"/>
              <a:chOff x="0" y="0"/>
              <a:chExt cx="6334089" cy="6045648"/>
            </a:xfrm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C475B4D4-C998-F5B3-15DB-FE282834FFD0}"/>
                  </a:ext>
                </a:extLst>
              </p:cNvPr>
              <p:cNvSpPr/>
              <p:nvPr/>
            </p:nvSpPr>
            <p:spPr>
              <a:xfrm>
                <a:off x="0" y="0"/>
                <a:ext cx="6334125" cy="6045708"/>
              </a:xfrm>
              <a:custGeom>
                <a:avLst/>
                <a:gdLst/>
                <a:ahLst/>
                <a:cxnLst/>
                <a:rect l="l" t="t" r="r" b="b"/>
                <a:pathLst>
                  <a:path w="6334125" h="6045708">
                    <a:moveTo>
                      <a:pt x="3166999" y="4826"/>
                    </a:moveTo>
                    <a:cubicBezTo>
                      <a:pt x="2085594" y="0"/>
                      <a:pt x="1084199" y="574167"/>
                      <a:pt x="542163" y="1509903"/>
                    </a:cubicBezTo>
                    <a:cubicBezTo>
                      <a:pt x="127" y="2445639"/>
                      <a:pt x="0" y="3599942"/>
                      <a:pt x="542163" y="4535678"/>
                    </a:cubicBezTo>
                    <a:cubicBezTo>
                      <a:pt x="1084326" y="5471414"/>
                      <a:pt x="2085594" y="6045708"/>
                      <a:pt x="3166999" y="6040755"/>
                    </a:cubicBezTo>
                    <a:cubicBezTo>
                      <a:pt x="4248404" y="6045581"/>
                      <a:pt x="5249799" y="5471414"/>
                      <a:pt x="5791962" y="4535678"/>
                    </a:cubicBezTo>
                    <a:cubicBezTo>
                      <a:pt x="6334125" y="3599942"/>
                      <a:pt x="6334125" y="2445639"/>
                      <a:pt x="5791962" y="1509903"/>
                    </a:cubicBezTo>
                    <a:cubicBezTo>
                      <a:pt x="5249799" y="574167"/>
                      <a:pt x="4248531" y="0"/>
                      <a:pt x="3166999" y="4826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27" name="Group 6">
              <a:extLst>
                <a:ext uri="{FF2B5EF4-FFF2-40B4-BE49-F238E27FC236}">
                  <a16:creationId xmlns:a16="http://schemas.microsoft.com/office/drawing/2014/main" id="{6F2D62C0-E6A0-67B9-1084-FF35468E8B05}"/>
                </a:ext>
              </a:extLst>
            </p:cNvPr>
            <p:cNvGrpSpPr/>
            <p:nvPr/>
          </p:nvGrpSpPr>
          <p:grpSpPr>
            <a:xfrm>
              <a:off x="2354844" y="1779313"/>
              <a:ext cx="3466707" cy="3308840"/>
              <a:chOff x="0" y="0"/>
              <a:chExt cx="6163034" cy="5882382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92CC3EC7-C977-C4D5-5EB1-FFA00952E5E9}"/>
                  </a:ext>
                </a:extLst>
              </p:cNvPr>
              <p:cNvSpPr/>
              <p:nvPr/>
            </p:nvSpPr>
            <p:spPr>
              <a:xfrm>
                <a:off x="-127" y="0"/>
                <a:ext cx="6163310" cy="5882386"/>
              </a:xfrm>
              <a:custGeom>
                <a:avLst/>
                <a:gdLst/>
                <a:ahLst/>
                <a:cxnLst/>
                <a:rect l="l" t="t" r="r" b="b"/>
                <a:pathLst>
                  <a:path w="6163310" h="5882386">
                    <a:moveTo>
                      <a:pt x="3081655" y="4699"/>
                    </a:moveTo>
                    <a:cubicBezTo>
                      <a:pt x="2029460" y="0"/>
                      <a:pt x="1055116" y="558673"/>
                      <a:pt x="527558" y="1469136"/>
                    </a:cubicBezTo>
                    <a:cubicBezTo>
                      <a:pt x="0" y="2379599"/>
                      <a:pt x="127" y="3502787"/>
                      <a:pt x="527558" y="4413250"/>
                    </a:cubicBezTo>
                    <a:cubicBezTo>
                      <a:pt x="1054989" y="5323713"/>
                      <a:pt x="2029460" y="5882386"/>
                      <a:pt x="3081655" y="5877687"/>
                    </a:cubicBezTo>
                    <a:cubicBezTo>
                      <a:pt x="4133850" y="5882386"/>
                      <a:pt x="5108194" y="5323713"/>
                      <a:pt x="5635752" y="4413250"/>
                    </a:cubicBezTo>
                    <a:cubicBezTo>
                      <a:pt x="6163310" y="3502787"/>
                      <a:pt x="6163183" y="2379599"/>
                      <a:pt x="5635752" y="1469136"/>
                    </a:cubicBezTo>
                    <a:cubicBezTo>
                      <a:pt x="5108321" y="558673"/>
                      <a:pt x="4133850" y="0"/>
                      <a:pt x="3081655" y="4699"/>
                    </a:cubicBezTo>
                    <a:close/>
                  </a:path>
                </a:pathLst>
              </a:custGeom>
              <a:solidFill>
                <a:srgbClr val="050330"/>
              </a:solidFill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9697509" y="6942382"/>
            <a:ext cx="3295219" cy="380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549" spc="127" dirty="0">
                <a:solidFill>
                  <a:srgbClr val="FFFFFF"/>
                </a:solidFill>
                <a:latin typeface="Montserrat Classic"/>
              </a:rPr>
              <a:t>CRYSTAL GRAY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49257" y="7450841"/>
            <a:ext cx="3448400" cy="678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4"/>
              </a:lnSpc>
            </a:pPr>
            <a:r>
              <a:rPr lang="en-US" sz="2024" spc="100" dirty="0">
                <a:solidFill>
                  <a:srgbClr val="FFFFFF"/>
                </a:solidFill>
                <a:latin typeface="Montserrat Classic"/>
              </a:rPr>
              <a:t>8TH GRADE</a:t>
            </a:r>
          </a:p>
          <a:p>
            <a:pPr algn="ctr">
              <a:lnSpc>
                <a:spcPts val="2834"/>
              </a:lnSpc>
            </a:pPr>
            <a:r>
              <a:rPr lang="en-US" sz="2024" spc="100" dirty="0">
                <a:solidFill>
                  <a:srgbClr val="FFFFFF"/>
                </a:solidFill>
                <a:latin typeface="Montserrat Classic"/>
              </a:rPr>
              <a:t>CGRAY@PEARLK12.COM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742CC-3D8B-8F0D-55E1-81A4F07C9D5A}"/>
              </a:ext>
            </a:extLst>
          </p:cNvPr>
          <p:cNvGrpSpPr/>
          <p:nvPr/>
        </p:nvGrpSpPr>
        <p:grpSpPr>
          <a:xfrm>
            <a:off x="637636" y="3429000"/>
            <a:ext cx="3562925" cy="3400677"/>
            <a:chOff x="2306735" y="1733393"/>
            <a:chExt cx="3562925" cy="3400677"/>
          </a:xfrm>
        </p:grpSpPr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55B6A5CD-22C1-4DB5-DFED-48B4D42E701E}"/>
                </a:ext>
              </a:extLst>
            </p:cNvPr>
            <p:cNvGrpSpPr/>
            <p:nvPr/>
          </p:nvGrpSpPr>
          <p:grpSpPr>
            <a:xfrm>
              <a:off x="2306735" y="1733393"/>
              <a:ext cx="3562925" cy="3400677"/>
              <a:chOff x="0" y="0"/>
              <a:chExt cx="6334089" cy="6045648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A533B29A-197B-7877-CED1-B1DA81298B66}"/>
                  </a:ext>
                </a:extLst>
              </p:cNvPr>
              <p:cNvSpPr/>
              <p:nvPr/>
            </p:nvSpPr>
            <p:spPr>
              <a:xfrm>
                <a:off x="0" y="0"/>
                <a:ext cx="6334125" cy="6045708"/>
              </a:xfrm>
              <a:custGeom>
                <a:avLst/>
                <a:gdLst/>
                <a:ahLst/>
                <a:cxnLst/>
                <a:rect l="l" t="t" r="r" b="b"/>
                <a:pathLst>
                  <a:path w="6334125" h="6045708">
                    <a:moveTo>
                      <a:pt x="3166999" y="4826"/>
                    </a:moveTo>
                    <a:cubicBezTo>
                      <a:pt x="2085594" y="0"/>
                      <a:pt x="1084199" y="574167"/>
                      <a:pt x="542163" y="1509903"/>
                    </a:cubicBezTo>
                    <a:cubicBezTo>
                      <a:pt x="127" y="2445639"/>
                      <a:pt x="0" y="3599942"/>
                      <a:pt x="542163" y="4535678"/>
                    </a:cubicBezTo>
                    <a:cubicBezTo>
                      <a:pt x="1084326" y="5471414"/>
                      <a:pt x="2085594" y="6045708"/>
                      <a:pt x="3166999" y="6040755"/>
                    </a:cubicBezTo>
                    <a:cubicBezTo>
                      <a:pt x="4248404" y="6045581"/>
                      <a:pt x="5249799" y="5471414"/>
                      <a:pt x="5791962" y="4535678"/>
                    </a:cubicBezTo>
                    <a:cubicBezTo>
                      <a:pt x="6334125" y="3599942"/>
                      <a:pt x="6334125" y="2445639"/>
                      <a:pt x="5791962" y="1509903"/>
                    </a:cubicBezTo>
                    <a:cubicBezTo>
                      <a:pt x="5249799" y="574167"/>
                      <a:pt x="4248531" y="0"/>
                      <a:pt x="3166999" y="4826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22" name="Group 6">
              <a:extLst>
                <a:ext uri="{FF2B5EF4-FFF2-40B4-BE49-F238E27FC236}">
                  <a16:creationId xmlns:a16="http://schemas.microsoft.com/office/drawing/2014/main" id="{04D8ECCC-B433-8F11-AC16-CCFCBA7C3D15}"/>
                </a:ext>
              </a:extLst>
            </p:cNvPr>
            <p:cNvGrpSpPr/>
            <p:nvPr/>
          </p:nvGrpSpPr>
          <p:grpSpPr>
            <a:xfrm>
              <a:off x="2354844" y="1779313"/>
              <a:ext cx="3466707" cy="3308840"/>
              <a:chOff x="0" y="0"/>
              <a:chExt cx="6163034" cy="5882382"/>
            </a:xfrm>
          </p:grpSpPr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D79D3AAC-02EF-043A-65DE-4B8E1D53EC61}"/>
                  </a:ext>
                </a:extLst>
              </p:cNvPr>
              <p:cNvSpPr/>
              <p:nvPr/>
            </p:nvSpPr>
            <p:spPr>
              <a:xfrm>
                <a:off x="-127" y="0"/>
                <a:ext cx="6163310" cy="5882386"/>
              </a:xfrm>
              <a:custGeom>
                <a:avLst/>
                <a:gdLst/>
                <a:ahLst/>
                <a:cxnLst/>
                <a:rect l="l" t="t" r="r" b="b"/>
                <a:pathLst>
                  <a:path w="6163310" h="5882386">
                    <a:moveTo>
                      <a:pt x="3081655" y="4699"/>
                    </a:moveTo>
                    <a:cubicBezTo>
                      <a:pt x="2029460" y="0"/>
                      <a:pt x="1055116" y="558673"/>
                      <a:pt x="527558" y="1469136"/>
                    </a:cubicBezTo>
                    <a:cubicBezTo>
                      <a:pt x="0" y="2379599"/>
                      <a:pt x="127" y="3502787"/>
                      <a:pt x="527558" y="4413250"/>
                    </a:cubicBezTo>
                    <a:cubicBezTo>
                      <a:pt x="1054989" y="5323713"/>
                      <a:pt x="2029460" y="5882386"/>
                      <a:pt x="3081655" y="5877687"/>
                    </a:cubicBezTo>
                    <a:cubicBezTo>
                      <a:pt x="4133850" y="5882386"/>
                      <a:pt x="5108194" y="5323713"/>
                      <a:pt x="5635752" y="4413250"/>
                    </a:cubicBezTo>
                    <a:cubicBezTo>
                      <a:pt x="6163310" y="3502787"/>
                      <a:pt x="6163183" y="2379599"/>
                      <a:pt x="5635752" y="1469136"/>
                    </a:cubicBezTo>
                    <a:cubicBezTo>
                      <a:pt x="5108321" y="558673"/>
                      <a:pt x="4133850" y="0"/>
                      <a:pt x="3081655" y="4699"/>
                    </a:cubicBezTo>
                    <a:close/>
                  </a:path>
                </a:pathLst>
              </a:custGeom>
              <a:solidFill>
                <a:srgbClr val="050330"/>
              </a:solidFill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grpSp>
        <p:nvGrpSpPr>
          <p:cNvPr id="16" name="Group 22">
            <a:extLst>
              <a:ext uri="{FF2B5EF4-FFF2-40B4-BE49-F238E27FC236}">
                <a16:creationId xmlns:a16="http://schemas.microsoft.com/office/drawing/2014/main" id="{DF6EAE72-8506-E9A0-938B-8B8A33E8A70E}"/>
              </a:ext>
            </a:extLst>
          </p:cNvPr>
          <p:cNvGrpSpPr/>
          <p:nvPr/>
        </p:nvGrpSpPr>
        <p:grpSpPr>
          <a:xfrm>
            <a:off x="866266" y="3616520"/>
            <a:ext cx="3105736" cy="3015819"/>
            <a:chOff x="0" y="0"/>
            <a:chExt cx="5854326" cy="5587732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A70C6EC4-1ADE-C5AB-40B1-3A1A603F1A71}"/>
                </a:ext>
              </a:extLst>
            </p:cNvPr>
            <p:cNvSpPr/>
            <p:nvPr/>
          </p:nvSpPr>
          <p:spPr>
            <a:xfrm>
              <a:off x="-127" y="0"/>
              <a:ext cx="5854446" cy="5587746"/>
            </a:xfrm>
            <a:custGeom>
              <a:avLst/>
              <a:gdLst/>
              <a:ahLst/>
              <a:cxnLst/>
              <a:rect l="l" t="t" r="r" b="b"/>
              <a:pathLst>
                <a:path w="5854446" h="5587746">
                  <a:moveTo>
                    <a:pt x="2927350" y="4445"/>
                  </a:moveTo>
                  <a:cubicBezTo>
                    <a:pt x="1927733" y="0"/>
                    <a:pt x="1002284" y="530733"/>
                    <a:pt x="501142" y="1395603"/>
                  </a:cubicBezTo>
                  <a:cubicBezTo>
                    <a:pt x="0" y="2260473"/>
                    <a:pt x="127" y="3327273"/>
                    <a:pt x="501142" y="4192143"/>
                  </a:cubicBezTo>
                  <a:cubicBezTo>
                    <a:pt x="1002157" y="5057013"/>
                    <a:pt x="1927733" y="5587746"/>
                    <a:pt x="2927350" y="5583301"/>
                  </a:cubicBezTo>
                  <a:cubicBezTo>
                    <a:pt x="3926840" y="5587746"/>
                    <a:pt x="4852416" y="5057140"/>
                    <a:pt x="5353431" y="4192270"/>
                  </a:cubicBezTo>
                  <a:cubicBezTo>
                    <a:pt x="5854446" y="3327400"/>
                    <a:pt x="5854446" y="2260473"/>
                    <a:pt x="5353431" y="1395603"/>
                  </a:cubicBezTo>
                  <a:cubicBezTo>
                    <a:pt x="4852416" y="530733"/>
                    <a:pt x="3926840" y="0"/>
                    <a:pt x="2927350" y="4445"/>
                  </a:cubicBezTo>
                  <a:close/>
                </a:path>
              </a:pathLst>
            </a:custGeom>
            <a:blipFill>
              <a:blip r:embed="rId4"/>
              <a:stretch>
                <a:fillRect l="-2234" t="-23217" r="-2235" b="-23217"/>
              </a:stretch>
            </a:blipFill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91224" y="3621484"/>
            <a:ext cx="2933554" cy="2933541"/>
            <a:chOff x="0" y="0"/>
            <a:chExt cx="5215207" cy="52151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15255" cy="5215128"/>
            </a:xfrm>
            <a:custGeom>
              <a:avLst/>
              <a:gdLst/>
              <a:ahLst/>
              <a:cxnLst/>
              <a:rect l="l" t="t" r="r" b="b"/>
              <a:pathLst>
                <a:path w="5215255" h="5215128">
                  <a:moveTo>
                    <a:pt x="5215255" y="2607564"/>
                  </a:moveTo>
                  <a:cubicBezTo>
                    <a:pt x="5215255" y="4047617"/>
                    <a:pt x="4047744" y="5215128"/>
                    <a:pt x="2607691" y="5215128"/>
                  </a:cubicBezTo>
                  <a:cubicBezTo>
                    <a:pt x="1167638" y="5215128"/>
                    <a:pt x="0" y="4047744"/>
                    <a:pt x="0" y="2607564"/>
                  </a:cubicBezTo>
                  <a:cubicBezTo>
                    <a:pt x="0" y="1167384"/>
                    <a:pt x="1167511" y="0"/>
                    <a:pt x="2607564" y="0"/>
                  </a:cubicBezTo>
                  <a:cubicBezTo>
                    <a:pt x="4047617" y="0"/>
                    <a:pt x="5215255" y="1167511"/>
                    <a:pt x="5215255" y="2607564"/>
                  </a:cubicBezTo>
                  <a:close/>
                </a:path>
              </a:pathLst>
            </a:custGeom>
            <a:blipFill>
              <a:blip r:embed="rId5"/>
              <a:stretch>
                <a:fillRect t="-12501" b="-12501"/>
              </a:stretch>
            </a:blipFill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E9EBE68-17A9-BD61-69C6-8666640A7854}"/>
              </a:ext>
            </a:extLst>
          </p:cNvPr>
          <p:cNvGrpSpPr/>
          <p:nvPr/>
        </p:nvGrpSpPr>
        <p:grpSpPr>
          <a:xfrm>
            <a:off x="9429330" y="3378179"/>
            <a:ext cx="3562925" cy="3400677"/>
            <a:chOff x="9429330" y="3378179"/>
            <a:chExt cx="3562925" cy="340067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2A2F152-AD01-F632-AF4D-01E44F2F0D84}"/>
                </a:ext>
              </a:extLst>
            </p:cNvPr>
            <p:cNvGrpSpPr/>
            <p:nvPr/>
          </p:nvGrpSpPr>
          <p:grpSpPr>
            <a:xfrm>
              <a:off x="9429330" y="3378179"/>
              <a:ext cx="3562925" cy="3400677"/>
              <a:chOff x="2306735" y="1733393"/>
              <a:chExt cx="3562925" cy="3400677"/>
            </a:xfrm>
          </p:grpSpPr>
          <p:grpSp>
            <p:nvGrpSpPr>
              <p:cNvPr id="31" name="Group 4">
                <a:extLst>
                  <a:ext uri="{FF2B5EF4-FFF2-40B4-BE49-F238E27FC236}">
                    <a16:creationId xmlns:a16="http://schemas.microsoft.com/office/drawing/2014/main" id="{25DBF049-EF62-FC40-70BB-140290DA4A88}"/>
                  </a:ext>
                </a:extLst>
              </p:cNvPr>
              <p:cNvGrpSpPr/>
              <p:nvPr/>
            </p:nvGrpSpPr>
            <p:grpSpPr>
              <a:xfrm>
                <a:off x="2306735" y="1733393"/>
                <a:ext cx="3562925" cy="3400677"/>
                <a:chOff x="0" y="0"/>
                <a:chExt cx="6334089" cy="6045648"/>
              </a:xfrm>
            </p:grpSpPr>
            <p:sp>
              <p:nvSpPr>
                <p:cNvPr id="34" name="Freeform 5">
                  <a:extLst>
                    <a:ext uri="{FF2B5EF4-FFF2-40B4-BE49-F238E27FC236}">
                      <a16:creationId xmlns:a16="http://schemas.microsoft.com/office/drawing/2014/main" id="{B87378FD-7711-D909-B823-17C4D71CCCB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34125" cy="6045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4125" h="6045708">
                      <a:moveTo>
                        <a:pt x="3166999" y="4826"/>
                      </a:moveTo>
                      <a:cubicBezTo>
                        <a:pt x="2085594" y="0"/>
                        <a:pt x="1084199" y="574167"/>
                        <a:pt x="542163" y="1509903"/>
                      </a:cubicBezTo>
                      <a:cubicBezTo>
                        <a:pt x="127" y="2445639"/>
                        <a:pt x="0" y="3599942"/>
                        <a:pt x="542163" y="4535678"/>
                      </a:cubicBezTo>
                      <a:cubicBezTo>
                        <a:pt x="1084326" y="5471414"/>
                        <a:pt x="2085594" y="6045708"/>
                        <a:pt x="3166999" y="6040755"/>
                      </a:cubicBezTo>
                      <a:cubicBezTo>
                        <a:pt x="4248404" y="6045581"/>
                        <a:pt x="5249799" y="5471414"/>
                        <a:pt x="5791962" y="4535678"/>
                      </a:cubicBezTo>
                      <a:cubicBezTo>
                        <a:pt x="6334125" y="3599942"/>
                        <a:pt x="6334125" y="2445639"/>
                        <a:pt x="5791962" y="1509903"/>
                      </a:cubicBezTo>
                      <a:cubicBezTo>
                        <a:pt x="5249799" y="574167"/>
                        <a:pt x="4248531" y="0"/>
                        <a:pt x="3166999" y="4826"/>
                      </a:cubicBezTo>
                      <a:close/>
                    </a:path>
                  </a:pathLst>
                </a:custGeom>
                <a:solidFill>
                  <a:srgbClr val="FFDE59"/>
                </a:solidFill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32" name="Group 6">
                <a:extLst>
                  <a:ext uri="{FF2B5EF4-FFF2-40B4-BE49-F238E27FC236}">
                    <a16:creationId xmlns:a16="http://schemas.microsoft.com/office/drawing/2014/main" id="{0D8BB612-0C43-E19A-B40D-FBE6FBC53633}"/>
                  </a:ext>
                </a:extLst>
              </p:cNvPr>
              <p:cNvGrpSpPr/>
              <p:nvPr/>
            </p:nvGrpSpPr>
            <p:grpSpPr>
              <a:xfrm>
                <a:off x="2354844" y="1779313"/>
                <a:ext cx="3466707" cy="3308840"/>
                <a:chOff x="0" y="0"/>
                <a:chExt cx="6163034" cy="5882382"/>
              </a:xfrm>
            </p:grpSpPr>
            <p:sp>
              <p:nvSpPr>
                <p:cNvPr id="33" name="Freeform 7">
                  <a:extLst>
                    <a:ext uri="{FF2B5EF4-FFF2-40B4-BE49-F238E27FC236}">
                      <a16:creationId xmlns:a16="http://schemas.microsoft.com/office/drawing/2014/main" id="{7F07224D-08D1-610D-45F6-5296F7A034E1}"/>
                    </a:ext>
                  </a:extLst>
                </p:cNvPr>
                <p:cNvSpPr/>
                <p:nvPr/>
              </p:nvSpPr>
              <p:spPr>
                <a:xfrm>
                  <a:off x="-127" y="0"/>
                  <a:ext cx="6163310" cy="5882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3310" h="5882386">
                      <a:moveTo>
                        <a:pt x="3081655" y="4699"/>
                      </a:moveTo>
                      <a:cubicBezTo>
                        <a:pt x="2029460" y="0"/>
                        <a:pt x="1055116" y="558673"/>
                        <a:pt x="527558" y="1469136"/>
                      </a:cubicBezTo>
                      <a:cubicBezTo>
                        <a:pt x="0" y="2379599"/>
                        <a:pt x="127" y="3502787"/>
                        <a:pt x="527558" y="4413250"/>
                      </a:cubicBezTo>
                      <a:cubicBezTo>
                        <a:pt x="1054989" y="5323713"/>
                        <a:pt x="2029460" y="5882386"/>
                        <a:pt x="3081655" y="5877687"/>
                      </a:cubicBezTo>
                      <a:cubicBezTo>
                        <a:pt x="4133850" y="5882386"/>
                        <a:pt x="5108194" y="5323713"/>
                        <a:pt x="5635752" y="4413250"/>
                      </a:cubicBezTo>
                      <a:cubicBezTo>
                        <a:pt x="6163310" y="3502787"/>
                        <a:pt x="6163183" y="2379599"/>
                        <a:pt x="5635752" y="1469136"/>
                      </a:cubicBezTo>
                      <a:cubicBezTo>
                        <a:pt x="5108321" y="558673"/>
                        <a:pt x="4133850" y="0"/>
                        <a:pt x="3081655" y="4699"/>
                      </a:cubicBezTo>
                      <a:close/>
                    </a:path>
                  </a:pathLst>
                </a:custGeom>
                <a:solidFill>
                  <a:srgbClr val="050330"/>
                </a:solidFill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pic>
          <p:nvPicPr>
            <p:cNvPr id="19" name="Picture 18" descr="A person with long black hair&#10;&#10;AI-generated content may be incorrect.">
              <a:extLst>
                <a:ext uri="{FF2B5EF4-FFF2-40B4-BE49-F238E27FC236}">
                  <a16:creationId xmlns:a16="http://schemas.microsoft.com/office/drawing/2014/main" id="{D20CB17F-D3DC-356E-A10E-DA46F2191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003" y="3603184"/>
              <a:ext cx="2933581" cy="3016358"/>
            </a:xfrm>
            <a:prstGeom prst="ellipse">
              <a:avLst/>
            </a:prstGeom>
            <a:ln w="38100" cap="rnd">
              <a:noFill/>
              <a:prstDash val="solid"/>
            </a:ln>
            <a:effectLst>
              <a:outerShdw blurRad="127000" algn="bl" rotWithShape="0">
                <a:srgbClr val="000000"/>
              </a:outerShdw>
            </a:effectLst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6041" y="1450364"/>
            <a:ext cx="5204314" cy="7361973"/>
          </a:xfrm>
          <a:custGeom>
            <a:avLst/>
            <a:gdLst/>
            <a:ahLst/>
            <a:cxnLst/>
            <a:rect l="l" t="t" r="r" b="b"/>
            <a:pathLst>
              <a:path w="6939085" h="9815964">
                <a:moveTo>
                  <a:pt x="0" y="0"/>
                </a:moveTo>
                <a:lnTo>
                  <a:pt x="6939085" y="0"/>
                </a:lnTo>
                <a:lnTo>
                  <a:pt x="6939085" y="9815964"/>
                </a:lnTo>
                <a:lnTo>
                  <a:pt x="0" y="9815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3" name="Freeform 3"/>
          <p:cNvSpPr/>
          <p:nvPr/>
        </p:nvSpPr>
        <p:spPr>
          <a:xfrm>
            <a:off x="7025646" y="1450364"/>
            <a:ext cx="5204314" cy="7361973"/>
          </a:xfrm>
          <a:custGeom>
            <a:avLst/>
            <a:gdLst/>
            <a:ahLst/>
            <a:cxnLst/>
            <a:rect l="l" t="t" r="r" b="b"/>
            <a:pathLst>
              <a:path w="6939085" h="9815964">
                <a:moveTo>
                  <a:pt x="0" y="0"/>
                </a:moveTo>
                <a:lnTo>
                  <a:pt x="6939085" y="0"/>
                </a:lnTo>
                <a:lnTo>
                  <a:pt x="6939085" y="9815964"/>
                </a:lnTo>
                <a:lnTo>
                  <a:pt x="0" y="9815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4BA585-4C5F-C918-719B-6650769A7D11}"/>
              </a:ext>
            </a:extLst>
          </p:cNvPr>
          <p:cNvGrpSpPr/>
          <p:nvPr/>
        </p:nvGrpSpPr>
        <p:grpSpPr>
          <a:xfrm>
            <a:off x="2306735" y="1733393"/>
            <a:ext cx="3562925" cy="3400677"/>
            <a:chOff x="2306735" y="1733393"/>
            <a:chExt cx="3562925" cy="3400677"/>
          </a:xfrm>
        </p:grpSpPr>
        <p:grpSp>
          <p:nvGrpSpPr>
            <p:cNvPr id="4" name="Group 4"/>
            <p:cNvGrpSpPr/>
            <p:nvPr/>
          </p:nvGrpSpPr>
          <p:grpSpPr>
            <a:xfrm>
              <a:off x="2306735" y="1733393"/>
              <a:ext cx="3562925" cy="3400677"/>
              <a:chOff x="0" y="0"/>
              <a:chExt cx="6334089" cy="604564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34125" cy="6045708"/>
              </a:xfrm>
              <a:custGeom>
                <a:avLst/>
                <a:gdLst/>
                <a:ahLst/>
                <a:cxnLst/>
                <a:rect l="l" t="t" r="r" b="b"/>
                <a:pathLst>
                  <a:path w="6334125" h="6045708">
                    <a:moveTo>
                      <a:pt x="3166999" y="4826"/>
                    </a:moveTo>
                    <a:cubicBezTo>
                      <a:pt x="2085594" y="0"/>
                      <a:pt x="1084199" y="574167"/>
                      <a:pt x="542163" y="1509903"/>
                    </a:cubicBezTo>
                    <a:cubicBezTo>
                      <a:pt x="127" y="2445639"/>
                      <a:pt x="0" y="3599942"/>
                      <a:pt x="542163" y="4535678"/>
                    </a:cubicBezTo>
                    <a:cubicBezTo>
                      <a:pt x="1084326" y="5471414"/>
                      <a:pt x="2085594" y="6045708"/>
                      <a:pt x="3166999" y="6040755"/>
                    </a:cubicBezTo>
                    <a:cubicBezTo>
                      <a:pt x="4248404" y="6045581"/>
                      <a:pt x="5249799" y="5471414"/>
                      <a:pt x="5791962" y="4535678"/>
                    </a:cubicBezTo>
                    <a:cubicBezTo>
                      <a:pt x="6334125" y="3599942"/>
                      <a:pt x="6334125" y="2445639"/>
                      <a:pt x="5791962" y="1509903"/>
                    </a:cubicBezTo>
                    <a:cubicBezTo>
                      <a:pt x="5249799" y="574167"/>
                      <a:pt x="4248531" y="0"/>
                      <a:pt x="3166999" y="4826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354844" y="1779313"/>
              <a:ext cx="3466707" cy="3308840"/>
              <a:chOff x="0" y="0"/>
              <a:chExt cx="6163034" cy="588238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27" y="0"/>
                <a:ext cx="6163310" cy="5882386"/>
              </a:xfrm>
              <a:custGeom>
                <a:avLst/>
                <a:gdLst/>
                <a:ahLst/>
                <a:cxnLst/>
                <a:rect l="l" t="t" r="r" b="b"/>
                <a:pathLst>
                  <a:path w="6163310" h="5882386">
                    <a:moveTo>
                      <a:pt x="3081655" y="4699"/>
                    </a:moveTo>
                    <a:cubicBezTo>
                      <a:pt x="2029460" y="0"/>
                      <a:pt x="1055116" y="558673"/>
                      <a:pt x="527558" y="1469136"/>
                    </a:cubicBezTo>
                    <a:cubicBezTo>
                      <a:pt x="0" y="2379599"/>
                      <a:pt x="127" y="3502787"/>
                      <a:pt x="527558" y="4413250"/>
                    </a:cubicBezTo>
                    <a:cubicBezTo>
                      <a:pt x="1054989" y="5323713"/>
                      <a:pt x="2029460" y="5882386"/>
                      <a:pt x="3081655" y="5877687"/>
                    </a:cubicBezTo>
                    <a:cubicBezTo>
                      <a:pt x="4133850" y="5882386"/>
                      <a:pt x="5108194" y="5323713"/>
                      <a:pt x="5635752" y="4413250"/>
                    </a:cubicBezTo>
                    <a:cubicBezTo>
                      <a:pt x="6163310" y="3502787"/>
                      <a:pt x="6163183" y="2379599"/>
                      <a:pt x="5635752" y="1469136"/>
                    </a:cubicBezTo>
                    <a:cubicBezTo>
                      <a:pt x="5108321" y="558673"/>
                      <a:pt x="4133850" y="0"/>
                      <a:pt x="3081655" y="4699"/>
                    </a:cubicBezTo>
                    <a:close/>
                  </a:path>
                </a:pathLst>
              </a:custGeom>
              <a:solidFill>
                <a:srgbClr val="050330"/>
              </a:solidFill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2441310" y="1842694"/>
            <a:ext cx="3293127" cy="3143107"/>
            <a:chOff x="-8978850" y="245708"/>
            <a:chExt cx="5854447" cy="5587746"/>
          </a:xfrm>
        </p:grpSpPr>
        <p:sp>
          <p:nvSpPr>
            <p:cNvPr id="9" name="Freeform 9"/>
            <p:cNvSpPr/>
            <p:nvPr/>
          </p:nvSpPr>
          <p:spPr>
            <a:xfrm>
              <a:off x="-8978850" y="245708"/>
              <a:ext cx="5854447" cy="5587746"/>
            </a:xfrm>
            <a:custGeom>
              <a:avLst/>
              <a:gdLst/>
              <a:ahLst/>
              <a:cxnLst/>
              <a:rect l="l" t="t" r="r" b="b"/>
              <a:pathLst>
                <a:path w="5854446" h="5587746">
                  <a:moveTo>
                    <a:pt x="2927350" y="4445"/>
                  </a:moveTo>
                  <a:cubicBezTo>
                    <a:pt x="1927733" y="0"/>
                    <a:pt x="1002284" y="530733"/>
                    <a:pt x="501142" y="1395603"/>
                  </a:cubicBezTo>
                  <a:cubicBezTo>
                    <a:pt x="0" y="2260473"/>
                    <a:pt x="127" y="3327273"/>
                    <a:pt x="501142" y="4192143"/>
                  </a:cubicBezTo>
                  <a:cubicBezTo>
                    <a:pt x="1002157" y="5057013"/>
                    <a:pt x="1927733" y="5587746"/>
                    <a:pt x="2927350" y="5583301"/>
                  </a:cubicBezTo>
                  <a:cubicBezTo>
                    <a:pt x="3926840" y="5587746"/>
                    <a:pt x="4852416" y="5057140"/>
                    <a:pt x="5353431" y="4192270"/>
                  </a:cubicBezTo>
                  <a:cubicBezTo>
                    <a:pt x="5854446" y="3327400"/>
                    <a:pt x="5854446" y="2260473"/>
                    <a:pt x="5353431" y="1395603"/>
                  </a:cubicBezTo>
                  <a:cubicBezTo>
                    <a:pt x="4852416" y="530733"/>
                    <a:pt x="3926840" y="0"/>
                    <a:pt x="2927350" y="4445"/>
                  </a:cubicBezTo>
                  <a:close/>
                </a:path>
              </a:pathLst>
            </a:custGeom>
            <a:blipFill>
              <a:blip r:embed="rId4"/>
              <a:stretch>
                <a:fillRect l="-4469" t="-10453" b="-34843"/>
              </a:stretch>
            </a:blipFill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446827" y="5245040"/>
            <a:ext cx="4361951" cy="68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799" spc="-95">
                <a:solidFill>
                  <a:srgbClr val="FFFFFF"/>
                </a:solidFill>
                <a:latin typeface="Norwester"/>
              </a:rPr>
              <a:t>MS. NELSON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07222" y="5281173"/>
            <a:ext cx="4361951" cy="68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799" spc="-95" dirty="0">
                <a:solidFill>
                  <a:srgbClr val="FFFFFF"/>
                </a:solidFill>
                <a:latin typeface="Norwester"/>
              </a:rPr>
              <a:t>MR. PHILEBAR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19452" y="6041791"/>
            <a:ext cx="3137492" cy="896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6"/>
              </a:lnSpc>
            </a:pPr>
            <a:r>
              <a:rPr lang="en-US" sz="2654" spc="132" dirty="0">
                <a:solidFill>
                  <a:srgbClr val="FFFFFF"/>
                </a:solidFill>
                <a:latin typeface="Montserrat Classic"/>
              </a:rPr>
              <a:t>6TH GRADE PRINCIPAL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46827" y="6059408"/>
            <a:ext cx="4426037" cy="79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en-US" sz="2354" spc="117">
                <a:solidFill>
                  <a:srgbClr val="FFFFFF"/>
                </a:solidFill>
                <a:latin typeface="Montserrat Classic"/>
              </a:rPr>
              <a:t>6TH GRADE </a:t>
            </a:r>
          </a:p>
          <a:p>
            <a:pPr algn="ctr">
              <a:lnSpc>
                <a:spcPts val="3296"/>
              </a:lnSpc>
            </a:pPr>
            <a:r>
              <a:rPr lang="en-US" sz="2354" spc="117">
                <a:solidFill>
                  <a:srgbClr val="FFFFFF"/>
                </a:solidFill>
                <a:latin typeface="Montserrat Classic"/>
              </a:rPr>
              <a:t>SCHOOL COUNSELOR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91759" y="6996070"/>
            <a:ext cx="3992876" cy="318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5"/>
              </a:lnSpc>
            </a:pPr>
            <a:r>
              <a:rPr lang="en-US" sz="1975" spc="98">
                <a:solidFill>
                  <a:srgbClr val="FFFFFF"/>
                </a:solidFill>
                <a:latin typeface="Montserrat Classic"/>
              </a:rPr>
              <a:t>DPHILEBAR@PEARLK12.COM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31365" y="6981783"/>
            <a:ext cx="3992876" cy="342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4"/>
              </a:lnSpc>
            </a:pPr>
            <a:r>
              <a:rPr lang="en-US" sz="2153" spc="107">
                <a:solidFill>
                  <a:srgbClr val="FFFFFF"/>
                </a:solidFill>
                <a:latin typeface="Montserrat Classic"/>
              </a:rPr>
              <a:t>BNELSON@PEARLK12.COM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91760" y="7524650"/>
            <a:ext cx="3992876" cy="409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2549" spc="127">
                <a:solidFill>
                  <a:srgbClr val="FFFFFF"/>
                </a:solidFill>
                <a:latin typeface="Montserrat Classic"/>
              </a:rPr>
              <a:t>601-932-7969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631365" y="7524650"/>
            <a:ext cx="3992876" cy="409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2549" spc="127">
                <a:solidFill>
                  <a:srgbClr val="FFFFFF"/>
                </a:solidFill>
                <a:latin typeface="Montserrat Classic"/>
              </a:rPr>
              <a:t>601-933-2463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846340" y="1733393"/>
            <a:ext cx="3562925" cy="3400677"/>
            <a:chOff x="0" y="0"/>
            <a:chExt cx="6334089" cy="60456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34125" cy="6045708"/>
            </a:xfrm>
            <a:custGeom>
              <a:avLst/>
              <a:gdLst/>
              <a:ahLst/>
              <a:cxnLst/>
              <a:rect l="l" t="t" r="r" b="b"/>
              <a:pathLst>
                <a:path w="6334125" h="6045708">
                  <a:moveTo>
                    <a:pt x="3166999" y="4826"/>
                  </a:moveTo>
                  <a:cubicBezTo>
                    <a:pt x="2085594" y="0"/>
                    <a:pt x="1084199" y="574167"/>
                    <a:pt x="542163" y="1509903"/>
                  </a:cubicBezTo>
                  <a:cubicBezTo>
                    <a:pt x="127" y="2445639"/>
                    <a:pt x="0" y="3599942"/>
                    <a:pt x="542163" y="4535678"/>
                  </a:cubicBezTo>
                  <a:cubicBezTo>
                    <a:pt x="1084326" y="5471414"/>
                    <a:pt x="2085594" y="6045708"/>
                    <a:pt x="3166999" y="6040755"/>
                  </a:cubicBezTo>
                  <a:cubicBezTo>
                    <a:pt x="4248404" y="6045581"/>
                    <a:pt x="5249799" y="5471414"/>
                    <a:pt x="5791962" y="4535678"/>
                  </a:cubicBezTo>
                  <a:cubicBezTo>
                    <a:pt x="6334125" y="3599942"/>
                    <a:pt x="6334125" y="2445639"/>
                    <a:pt x="5791962" y="1509903"/>
                  </a:cubicBezTo>
                  <a:cubicBezTo>
                    <a:pt x="5249799" y="574167"/>
                    <a:pt x="4248531" y="0"/>
                    <a:pt x="3166999" y="4826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894449" y="1779313"/>
            <a:ext cx="3466707" cy="3308840"/>
            <a:chOff x="0" y="0"/>
            <a:chExt cx="6163034" cy="5882382"/>
          </a:xfrm>
        </p:grpSpPr>
        <p:sp>
          <p:nvSpPr>
            <p:cNvPr id="21" name="Freeform 21"/>
            <p:cNvSpPr/>
            <p:nvPr/>
          </p:nvSpPr>
          <p:spPr>
            <a:xfrm>
              <a:off x="-127" y="0"/>
              <a:ext cx="6163310" cy="5882386"/>
            </a:xfrm>
            <a:custGeom>
              <a:avLst/>
              <a:gdLst/>
              <a:ahLst/>
              <a:cxnLst/>
              <a:rect l="l" t="t" r="r" b="b"/>
              <a:pathLst>
                <a:path w="6163310" h="5882386">
                  <a:moveTo>
                    <a:pt x="3081655" y="4699"/>
                  </a:moveTo>
                  <a:cubicBezTo>
                    <a:pt x="2029460" y="0"/>
                    <a:pt x="1055116" y="558673"/>
                    <a:pt x="527558" y="1469136"/>
                  </a:cubicBezTo>
                  <a:cubicBezTo>
                    <a:pt x="0" y="2379599"/>
                    <a:pt x="127" y="3502787"/>
                    <a:pt x="527558" y="4413250"/>
                  </a:cubicBezTo>
                  <a:cubicBezTo>
                    <a:pt x="1054989" y="5323713"/>
                    <a:pt x="2029460" y="5882386"/>
                    <a:pt x="3081655" y="5877687"/>
                  </a:cubicBezTo>
                  <a:cubicBezTo>
                    <a:pt x="4133850" y="5882386"/>
                    <a:pt x="5108194" y="5323713"/>
                    <a:pt x="5635752" y="4413250"/>
                  </a:cubicBezTo>
                  <a:cubicBezTo>
                    <a:pt x="6163310" y="3502787"/>
                    <a:pt x="6163183" y="2379599"/>
                    <a:pt x="5635752" y="1469136"/>
                  </a:cubicBezTo>
                  <a:cubicBezTo>
                    <a:pt x="5108321" y="558673"/>
                    <a:pt x="4133850" y="0"/>
                    <a:pt x="3081655" y="4699"/>
                  </a:cubicBezTo>
                  <a:close/>
                </a:path>
              </a:pathLst>
            </a:custGeom>
            <a:solidFill>
              <a:srgbClr val="050330"/>
            </a:solidFill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981273" y="1862182"/>
            <a:ext cx="3293059" cy="3143099"/>
            <a:chOff x="0" y="0"/>
            <a:chExt cx="5854326" cy="5587732"/>
          </a:xfrm>
        </p:grpSpPr>
        <p:sp>
          <p:nvSpPr>
            <p:cNvPr id="23" name="Freeform 23"/>
            <p:cNvSpPr/>
            <p:nvPr/>
          </p:nvSpPr>
          <p:spPr>
            <a:xfrm>
              <a:off x="-127" y="0"/>
              <a:ext cx="5854446" cy="5587746"/>
            </a:xfrm>
            <a:custGeom>
              <a:avLst/>
              <a:gdLst/>
              <a:ahLst/>
              <a:cxnLst/>
              <a:rect l="l" t="t" r="r" b="b"/>
              <a:pathLst>
                <a:path w="5854446" h="5587746">
                  <a:moveTo>
                    <a:pt x="2927350" y="4445"/>
                  </a:moveTo>
                  <a:cubicBezTo>
                    <a:pt x="1927733" y="0"/>
                    <a:pt x="1002284" y="530733"/>
                    <a:pt x="501142" y="1395603"/>
                  </a:cubicBezTo>
                  <a:cubicBezTo>
                    <a:pt x="0" y="2260473"/>
                    <a:pt x="127" y="3327273"/>
                    <a:pt x="501142" y="4192143"/>
                  </a:cubicBezTo>
                  <a:cubicBezTo>
                    <a:pt x="1002157" y="5057013"/>
                    <a:pt x="1927733" y="5587746"/>
                    <a:pt x="2927350" y="5583301"/>
                  </a:cubicBezTo>
                  <a:cubicBezTo>
                    <a:pt x="3926840" y="5587746"/>
                    <a:pt x="4852416" y="5057140"/>
                    <a:pt x="5353431" y="4192270"/>
                  </a:cubicBezTo>
                  <a:cubicBezTo>
                    <a:pt x="5854446" y="3327400"/>
                    <a:pt x="5854446" y="2260473"/>
                    <a:pt x="5353431" y="1395603"/>
                  </a:cubicBezTo>
                  <a:cubicBezTo>
                    <a:pt x="4852416" y="530733"/>
                    <a:pt x="3926840" y="0"/>
                    <a:pt x="2927350" y="4445"/>
                  </a:cubicBezTo>
                  <a:close/>
                </a:path>
              </a:pathLst>
            </a:custGeom>
            <a:blipFill>
              <a:blip r:embed="rId5"/>
              <a:stretch>
                <a:fillRect l="-2234" t="-23217" r="-2235" b="-23217"/>
              </a:stretch>
            </a:blipFill>
          </p:spPr>
          <p:txBody>
            <a:bodyPr/>
            <a:lstStyle/>
            <a:p>
              <a:endParaRPr lang="en-US" sz="135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0517" y="3562643"/>
            <a:ext cx="12172950" cy="325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37"/>
              </a:lnSpc>
            </a:pPr>
            <a:r>
              <a:rPr lang="en-US" sz="11579" spc="-231">
                <a:solidFill>
                  <a:srgbClr val="FFDE59"/>
                </a:solidFill>
                <a:latin typeface="Norwester"/>
              </a:rPr>
              <a:t>PJHS </a:t>
            </a:r>
          </a:p>
          <a:p>
            <a:pPr algn="ctr">
              <a:lnSpc>
                <a:spcPts val="12737"/>
              </a:lnSpc>
            </a:pPr>
            <a:r>
              <a:rPr lang="en-US" sz="11579" spc="-231">
                <a:solidFill>
                  <a:srgbClr val="FFDE59"/>
                </a:solidFill>
                <a:latin typeface="Norwester"/>
              </a:rPr>
              <a:t>EXPECTATIONS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71525" y="3562643"/>
            <a:ext cx="12172950" cy="325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37"/>
              </a:lnSpc>
            </a:pPr>
            <a:r>
              <a:rPr lang="en-US" sz="11579" spc="-231">
                <a:solidFill>
                  <a:srgbClr val="FFFFFF"/>
                </a:solidFill>
                <a:latin typeface="Norwester"/>
              </a:rPr>
              <a:t>PJHS </a:t>
            </a:r>
          </a:p>
          <a:p>
            <a:pPr algn="ctr">
              <a:lnSpc>
                <a:spcPts val="12737"/>
              </a:lnSpc>
            </a:pPr>
            <a:r>
              <a:rPr lang="en-US" sz="11579" spc="-231">
                <a:solidFill>
                  <a:srgbClr val="FFFFFF"/>
                </a:solidFill>
                <a:latin typeface="Norwester"/>
              </a:rPr>
              <a:t>EXPECTATIONS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6356" y="2905900"/>
            <a:ext cx="2541036" cy="3269888"/>
          </a:xfrm>
          <a:custGeom>
            <a:avLst/>
            <a:gdLst/>
            <a:ahLst/>
            <a:cxnLst/>
            <a:rect l="l" t="t" r="r" b="b"/>
            <a:pathLst>
              <a:path w="3388048" h="4359851">
                <a:moveTo>
                  <a:pt x="0" y="0"/>
                </a:moveTo>
                <a:lnTo>
                  <a:pt x="3388048" y="0"/>
                </a:lnTo>
                <a:lnTo>
                  <a:pt x="3388048" y="4359851"/>
                </a:lnTo>
                <a:lnTo>
                  <a:pt x="0" y="4359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3" name="Freeform 3"/>
          <p:cNvSpPr/>
          <p:nvPr/>
        </p:nvSpPr>
        <p:spPr>
          <a:xfrm>
            <a:off x="2882582" y="2905900"/>
            <a:ext cx="2541036" cy="3269888"/>
          </a:xfrm>
          <a:custGeom>
            <a:avLst/>
            <a:gdLst/>
            <a:ahLst/>
            <a:cxnLst/>
            <a:rect l="l" t="t" r="r" b="b"/>
            <a:pathLst>
              <a:path w="3388048" h="4359851">
                <a:moveTo>
                  <a:pt x="0" y="0"/>
                </a:moveTo>
                <a:lnTo>
                  <a:pt x="3388048" y="0"/>
                </a:lnTo>
                <a:lnTo>
                  <a:pt x="3388048" y="4359851"/>
                </a:lnTo>
                <a:lnTo>
                  <a:pt x="0" y="4359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4" name="Freeform 4"/>
          <p:cNvSpPr/>
          <p:nvPr/>
        </p:nvSpPr>
        <p:spPr>
          <a:xfrm>
            <a:off x="5587924" y="2905900"/>
            <a:ext cx="2541036" cy="3269888"/>
          </a:xfrm>
          <a:custGeom>
            <a:avLst/>
            <a:gdLst/>
            <a:ahLst/>
            <a:cxnLst/>
            <a:rect l="l" t="t" r="r" b="b"/>
            <a:pathLst>
              <a:path w="3388048" h="4359851">
                <a:moveTo>
                  <a:pt x="0" y="0"/>
                </a:moveTo>
                <a:lnTo>
                  <a:pt x="3388048" y="0"/>
                </a:lnTo>
                <a:lnTo>
                  <a:pt x="3388048" y="4359851"/>
                </a:lnTo>
                <a:lnTo>
                  <a:pt x="0" y="4359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5" name="Freeform 5"/>
          <p:cNvSpPr/>
          <p:nvPr/>
        </p:nvSpPr>
        <p:spPr>
          <a:xfrm>
            <a:off x="8293266" y="2905900"/>
            <a:ext cx="2541036" cy="3269888"/>
          </a:xfrm>
          <a:custGeom>
            <a:avLst/>
            <a:gdLst/>
            <a:ahLst/>
            <a:cxnLst/>
            <a:rect l="l" t="t" r="r" b="b"/>
            <a:pathLst>
              <a:path w="3388048" h="4359851">
                <a:moveTo>
                  <a:pt x="0" y="0"/>
                </a:moveTo>
                <a:lnTo>
                  <a:pt x="3388048" y="0"/>
                </a:lnTo>
                <a:lnTo>
                  <a:pt x="3388048" y="4359851"/>
                </a:lnTo>
                <a:lnTo>
                  <a:pt x="0" y="4359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6" name="Freeform 6"/>
          <p:cNvSpPr/>
          <p:nvPr/>
        </p:nvSpPr>
        <p:spPr>
          <a:xfrm>
            <a:off x="10998608" y="2905900"/>
            <a:ext cx="2541036" cy="3269888"/>
          </a:xfrm>
          <a:custGeom>
            <a:avLst/>
            <a:gdLst/>
            <a:ahLst/>
            <a:cxnLst/>
            <a:rect l="l" t="t" r="r" b="b"/>
            <a:pathLst>
              <a:path w="3388048" h="4359851">
                <a:moveTo>
                  <a:pt x="0" y="0"/>
                </a:moveTo>
                <a:lnTo>
                  <a:pt x="3388048" y="0"/>
                </a:lnTo>
                <a:lnTo>
                  <a:pt x="3388048" y="4359851"/>
                </a:lnTo>
                <a:lnTo>
                  <a:pt x="0" y="4359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7" name="Freeform 7"/>
          <p:cNvSpPr/>
          <p:nvPr/>
        </p:nvSpPr>
        <p:spPr>
          <a:xfrm>
            <a:off x="849263" y="6254370"/>
            <a:ext cx="11417420" cy="2464756"/>
          </a:xfrm>
          <a:custGeom>
            <a:avLst/>
            <a:gdLst/>
            <a:ahLst/>
            <a:cxnLst/>
            <a:rect l="l" t="t" r="r" b="b"/>
            <a:pathLst>
              <a:path w="15223227" h="3286341">
                <a:moveTo>
                  <a:pt x="0" y="0"/>
                </a:moveTo>
                <a:lnTo>
                  <a:pt x="15223227" y="0"/>
                </a:lnTo>
                <a:lnTo>
                  <a:pt x="15223227" y="3286341"/>
                </a:lnTo>
                <a:lnTo>
                  <a:pt x="0" y="3286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26" r="-2126" b="-3303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8" name="TextBox 8"/>
          <p:cNvSpPr txBox="1"/>
          <p:nvPr/>
        </p:nvSpPr>
        <p:spPr>
          <a:xfrm>
            <a:off x="402246" y="3097667"/>
            <a:ext cx="1993225" cy="311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9"/>
              </a:lnSpc>
            </a:pPr>
            <a:r>
              <a:rPr lang="en-US" sz="2099" spc="104">
                <a:solidFill>
                  <a:srgbClr val="000033"/>
                </a:solidFill>
                <a:latin typeface="Montserrat Classic"/>
              </a:rPr>
              <a:t>PREPARED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2246" y="4403131"/>
            <a:ext cx="1993225" cy="20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65"/>
              </a:lnSpc>
            </a:pPr>
            <a:r>
              <a:rPr lang="en-US" sz="1176" spc="59">
                <a:solidFill>
                  <a:srgbClr val="000033"/>
                </a:solidFill>
                <a:latin typeface="Montserrat Classic"/>
              </a:rPr>
              <a:t>WALK WITH A PURPOSE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246" y="3613031"/>
            <a:ext cx="1993225" cy="45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96"/>
              </a:lnSpc>
            </a:pPr>
            <a:r>
              <a:rPr lang="en-US" sz="1264" spc="63">
                <a:solidFill>
                  <a:srgbClr val="000033"/>
                </a:solidFill>
                <a:latin typeface="Montserrat Classic"/>
              </a:rPr>
              <a:t>BRING ALL MATERIALS AND ASSIGNMENTS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56488" y="3097667"/>
            <a:ext cx="1993225" cy="311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9"/>
              </a:lnSpc>
            </a:pPr>
            <a:r>
              <a:rPr lang="en-US" sz="2099" spc="104">
                <a:solidFill>
                  <a:srgbClr val="000033"/>
                </a:solidFill>
                <a:latin typeface="Montserrat Classic"/>
              </a:rPr>
              <a:t>RESPECTFUL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56488" y="4270885"/>
            <a:ext cx="1993225" cy="738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94"/>
              </a:lnSpc>
            </a:pPr>
            <a:r>
              <a:rPr lang="en-US" sz="1330" spc="66">
                <a:solidFill>
                  <a:srgbClr val="000033"/>
                </a:solidFill>
                <a:latin typeface="Montserrat Classic"/>
              </a:rPr>
              <a:t>USE GOOD MANNERS AND RESPECTFUL LANGUAGE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56488" y="5228774"/>
            <a:ext cx="1993225" cy="48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27"/>
              </a:lnSpc>
            </a:pPr>
            <a:r>
              <a:rPr lang="en-US" sz="1352" spc="68">
                <a:solidFill>
                  <a:srgbClr val="000033"/>
                </a:solidFill>
                <a:latin typeface="Montserrat Classic"/>
              </a:rPr>
              <a:t>LISTEN AND FOLLOW STAFF DIRECTIONS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61830" y="3097667"/>
            <a:ext cx="1993225" cy="311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9"/>
              </a:lnSpc>
            </a:pPr>
            <a:r>
              <a:rPr lang="en-US" sz="2099" spc="104">
                <a:solidFill>
                  <a:srgbClr val="000033"/>
                </a:solidFill>
                <a:latin typeface="Montserrat Classic"/>
              </a:rPr>
              <a:t>INVOLVED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859387" y="3613032"/>
            <a:ext cx="1993225" cy="577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63"/>
              </a:lnSpc>
            </a:pPr>
            <a:r>
              <a:rPr lang="en-US" sz="1575" spc="79">
                <a:solidFill>
                  <a:srgbClr val="000033"/>
                </a:solidFill>
                <a:latin typeface="Montserrat Classic"/>
              </a:rPr>
              <a:t>KEEP YOUR AREAS CLEAN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861830" y="4278028"/>
            <a:ext cx="1993225" cy="665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30"/>
              </a:lnSpc>
            </a:pPr>
            <a:r>
              <a:rPr lang="en-US" sz="1220" spc="61">
                <a:solidFill>
                  <a:srgbClr val="000033"/>
                </a:solidFill>
                <a:latin typeface="Montserrat Classic"/>
              </a:rPr>
              <a:t>ACTIVELY PARTICIPATE IN DISCUSSIONS AND ACTIVITIES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67172" y="3097667"/>
            <a:ext cx="1993225" cy="311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9"/>
              </a:lnSpc>
            </a:pPr>
            <a:r>
              <a:rPr lang="en-US" sz="2099" spc="104">
                <a:solidFill>
                  <a:srgbClr val="000033"/>
                </a:solidFill>
                <a:latin typeface="Montserrat Classic"/>
              </a:rPr>
              <a:t>DEPENDABLE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564729" y="4270885"/>
            <a:ext cx="1993225" cy="577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63"/>
              </a:lnSpc>
            </a:pPr>
            <a:r>
              <a:rPr lang="en-US" sz="1575" spc="79">
                <a:solidFill>
                  <a:srgbClr val="000033"/>
                </a:solidFill>
                <a:latin typeface="Montserrat Classic"/>
              </a:rPr>
              <a:t>ARRIVE TO CLASS ON TIME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564729" y="4932396"/>
            <a:ext cx="1993225" cy="191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99"/>
              </a:lnSpc>
            </a:pPr>
            <a:r>
              <a:rPr lang="en-US" sz="1133" spc="56">
                <a:solidFill>
                  <a:srgbClr val="000033"/>
                </a:solidFill>
                <a:latin typeface="Montserrat Classic"/>
              </a:rPr>
              <a:t>ADHERE TO DRESS CODE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6356" y="1800109"/>
            <a:ext cx="132366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spc="-120">
                <a:solidFill>
                  <a:srgbClr val="FFFFFF"/>
                </a:solidFill>
                <a:latin typeface="Norwester"/>
              </a:rPr>
              <a:t>WE EXPECT OUR STUDENTS TO BE...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272515" y="3097667"/>
            <a:ext cx="1993225" cy="311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9"/>
              </a:lnSpc>
            </a:pPr>
            <a:r>
              <a:rPr lang="en-US" sz="2099" spc="104">
                <a:solidFill>
                  <a:srgbClr val="000033"/>
                </a:solidFill>
                <a:latin typeface="Montserrat Classic"/>
              </a:rPr>
              <a:t>EXCELLENT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270071" y="3623660"/>
            <a:ext cx="1993225" cy="43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65"/>
              </a:lnSpc>
            </a:pPr>
            <a:r>
              <a:rPr lang="en-US" sz="1176" spc="59">
                <a:solidFill>
                  <a:srgbClr val="000033"/>
                </a:solidFill>
                <a:latin typeface="Montserrat Classic"/>
              </a:rPr>
              <a:t>HELP EACH OTHER AND MAKE GOOD DECISIONS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270071" y="5106075"/>
            <a:ext cx="1993225" cy="530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15"/>
              </a:lnSpc>
            </a:pPr>
            <a:r>
              <a:rPr lang="en-US" sz="1476" spc="74">
                <a:solidFill>
                  <a:srgbClr val="000033"/>
                </a:solidFill>
                <a:latin typeface="Montserrat Classic"/>
              </a:rPr>
              <a:t>REPORT BULLYING AND MISBEHAVIOR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02246" y="4892260"/>
            <a:ext cx="1993225" cy="270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63"/>
              </a:lnSpc>
            </a:pPr>
            <a:r>
              <a:rPr lang="en-US" sz="1575" spc="79">
                <a:solidFill>
                  <a:srgbClr val="000033"/>
                </a:solidFill>
                <a:latin typeface="Montserrat Classic"/>
              </a:rPr>
              <a:t>BE ON TIME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156488" y="3616517"/>
            <a:ext cx="1993225" cy="577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63"/>
              </a:lnSpc>
            </a:pPr>
            <a:r>
              <a:rPr lang="en-US" sz="1575" spc="79">
                <a:solidFill>
                  <a:srgbClr val="000033"/>
                </a:solidFill>
                <a:latin typeface="Montserrat Classic"/>
              </a:rPr>
              <a:t>RESPECT SCHOOL PROPERTY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564729" y="3623660"/>
            <a:ext cx="1993225" cy="43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14"/>
              </a:lnSpc>
            </a:pPr>
            <a:r>
              <a:rPr lang="en-US" sz="1209" spc="60">
                <a:solidFill>
                  <a:srgbClr val="000033"/>
                </a:solidFill>
                <a:latin typeface="Montserrat Classic"/>
              </a:rPr>
              <a:t>COMPLETE ASSIGNMENTS ON TIME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567172" y="5293869"/>
            <a:ext cx="1993225" cy="43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97"/>
              </a:lnSpc>
            </a:pPr>
            <a:r>
              <a:rPr lang="en-US" sz="1198" spc="59">
                <a:solidFill>
                  <a:srgbClr val="000033"/>
                </a:solidFill>
                <a:latin typeface="Montserrat Classic"/>
              </a:rPr>
              <a:t>FOLLOW INSTRUCTIONS THE FIRST TIME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270071" y="4523146"/>
            <a:ext cx="1993225" cy="20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65"/>
              </a:lnSpc>
            </a:pPr>
            <a:r>
              <a:rPr lang="en-US" sz="1176" spc="59">
                <a:solidFill>
                  <a:srgbClr val="000033"/>
                </a:solidFill>
                <a:latin typeface="Montserrat Classic"/>
              </a:rPr>
              <a:t>ALWAYS DO YOUR BEST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438412" y="7793832"/>
            <a:ext cx="6712558" cy="1133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4950" spc="248">
                <a:solidFill>
                  <a:srgbClr val="FFFFFF"/>
                </a:solidFill>
                <a:latin typeface="Montserrat Classic"/>
              </a:rPr>
              <a:t>LIKE A PIRATE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58533" y="1998757"/>
            <a:ext cx="2425054" cy="68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799" spc="-95">
                <a:solidFill>
                  <a:srgbClr val="FFFFFF"/>
                </a:solidFill>
                <a:latin typeface="Norwester"/>
              </a:rPr>
              <a:t>ARRIVAL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864179" y="1998757"/>
            <a:ext cx="2562607" cy="68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799" spc="-95">
                <a:solidFill>
                  <a:srgbClr val="FFFFFF"/>
                </a:solidFill>
                <a:latin typeface="Norwester"/>
              </a:rPr>
              <a:t>DISMISSAL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65100" y="2746122"/>
            <a:ext cx="5962131" cy="563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5340" lvl="2" indent="-151780">
              <a:lnSpc>
                <a:spcPts val="2987"/>
              </a:lnSpc>
              <a:buFont typeface="Arial"/>
              <a:buChar char="⚬"/>
            </a:pPr>
            <a:r>
              <a:rPr lang="en-US" sz="1991" spc="99">
                <a:solidFill>
                  <a:srgbClr val="FFFFFF"/>
                </a:solidFill>
                <a:latin typeface="Montserrat Classic"/>
              </a:rPr>
              <a:t>NO STUDENTS ARE ALLOWED ON CAMPUS PRIOR TO 7:45.</a:t>
            </a:r>
          </a:p>
          <a:p>
            <a:pPr marL="455340" lvl="2" indent="-151780">
              <a:lnSpc>
                <a:spcPts val="2987"/>
              </a:lnSpc>
            </a:pPr>
            <a:endParaRPr lang="en-US" sz="1991" spc="99">
              <a:solidFill>
                <a:srgbClr val="FFFFFF"/>
              </a:solidFill>
              <a:latin typeface="Montserrat Classic"/>
            </a:endParaRPr>
          </a:p>
          <a:p>
            <a:pPr marL="455340" lvl="2" indent="-151780">
              <a:lnSpc>
                <a:spcPts val="2987"/>
              </a:lnSpc>
              <a:buFont typeface="Arial"/>
              <a:buChar char="⚬"/>
            </a:pPr>
            <a:r>
              <a:rPr lang="en-US" sz="1991" spc="99">
                <a:solidFill>
                  <a:srgbClr val="FFFFFF"/>
                </a:solidFill>
                <a:latin typeface="Montserrat Classic"/>
              </a:rPr>
              <a:t>ALL CAR RIDERS MUST BE DROPPED OFF IN THE BACK OF THE BUILDING VIA THE CAR RIDER LINE.</a:t>
            </a:r>
          </a:p>
          <a:p>
            <a:pPr marL="455340" lvl="2" indent="-151780">
              <a:lnSpc>
                <a:spcPts val="2987"/>
              </a:lnSpc>
            </a:pPr>
            <a:endParaRPr lang="en-US" sz="1991" spc="99">
              <a:solidFill>
                <a:srgbClr val="FFFFFF"/>
              </a:solidFill>
              <a:latin typeface="Montserrat Classic"/>
            </a:endParaRPr>
          </a:p>
          <a:p>
            <a:pPr marL="455340" lvl="2" indent="-151780">
              <a:lnSpc>
                <a:spcPts val="2987"/>
              </a:lnSpc>
              <a:buFont typeface="Arial"/>
              <a:buChar char="⚬"/>
            </a:pPr>
            <a:r>
              <a:rPr lang="en-US" sz="1991" spc="99">
                <a:solidFill>
                  <a:srgbClr val="FFFFFF"/>
                </a:solidFill>
                <a:latin typeface="Montserrat Classic"/>
              </a:rPr>
              <a:t>NO DROP-OFFS IN THE FRONT OF THE SCHOOL!</a:t>
            </a:r>
          </a:p>
          <a:p>
            <a:pPr marL="345909" lvl="2" indent="-115303">
              <a:lnSpc>
                <a:spcPts val="2269"/>
              </a:lnSpc>
            </a:pPr>
            <a:r>
              <a:rPr lang="en-US" sz="1513" spc="75">
                <a:solidFill>
                  <a:srgbClr val="FFFFFF"/>
                </a:solidFill>
                <a:latin typeface="Montserrat Classic"/>
              </a:rPr>
              <a:t> *SCHOOL RESOURCE OFFICER WILL MONITOR THIS.</a:t>
            </a:r>
          </a:p>
          <a:p>
            <a:pPr marL="455340" lvl="2" indent="-151780">
              <a:lnSpc>
                <a:spcPts val="2987"/>
              </a:lnSpc>
            </a:pPr>
            <a:endParaRPr lang="en-US" sz="1513" spc="75">
              <a:solidFill>
                <a:srgbClr val="FFFFFF"/>
              </a:solidFill>
              <a:latin typeface="Montserrat Classic"/>
            </a:endParaRPr>
          </a:p>
          <a:p>
            <a:pPr marL="455340" lvl="2" indent="-151780">
              <a:lnSpc>
                <a:spcPts val="2987"/>
              </a:lnSpc>
              <a:buFont typeface="Arial"/>
              <a:buChar char="⚬"/>
            </a:pPr>
            <a:r>
              <a:rPr lang="en-US" sz="1991" spc="99">
                <a:solidFill>
                  <a:srgbClr val="FFFFFF"/>
                </a:solidFill>
                <a:latin typeface="Montserrat Classic"/>
              </a:rPr>
              <a:t>STUDENTS WILL EITHER REPORT DIRECTLY TO THE CAFE FOR BREAKFAST OR TO THEIR FIRST BLOCK CLASSROOM.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203718" y="2738978"/>
            <a:ext cx="5883529" cy="3031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9592" lvl="2" indent="-153197">
              <a:lnSpc>
                <a:spcPts val="3015"/>
              </a:lnSpc>
              <a:buFont typeface="Arial"/>
              <a:buChar char="⚬"/>
            </a:pPr>
            <a:r>
              <a:rPr lang="en-US" sz="2010" spc="100">
                <a:solidFill>
                  <a:srgbClr val="FFFFFF"/>
                </a:solidFill>
                <a:latin typeface="Montserrat Classic"/>
              </a:rPr>
              <a:t>ALL STUDENTS MUST LEAVE THE ROOM/BUILDING QUIETLY AND ON THE RIGHT SIDE OF THE HALLWAYS.</a:t>
            </a:r>
          </a:p>
          <a:p>
            <a:pPr marL="459592" lvl="2" indent="-153197">
              <a:lnSpc>
                <a:spcPts val="3015"/>
              </a:lnSpc>
            </a:pPr>
            <a:endParaRPr lang="en-US" sz="2010" spc="100">
              <a:solidFill>
                <a:srgbClr val="FFFFFF"/>
              </a:solidFill>
              <a:latin typeface="Montserrat Classic"/>
            </a:endParaRPr>
          </a:p>
          <a:p>
            <a:pPr marL="459592" lvl="2" indent="-153197">
              <a:lnSpc>
                <a:spcPts val="3015"/>
              </a:lnSpc>
              <a:buFont typeface="Arial"/>
              <a:buChar char="⚬"/>
            </a:pPr>
            <a:r>
              <a:rPr lang="en-US" sz="2010" spc="100">
                <a:solidFill>
                  <a:srgbClr val="FFFFFF"/>
                </a:solidFill>
                <a:latin typeface="Montserrat Classic"/>
              </a:rPr>
              <a:t>THERE WILL BE NO LOITERING IN THE COURTYARD OR BUS LINE AT DISMISSAL. </a:t>
            </a:r>
          </a:p>
          <a:p>
            <a:pPr marL="459592" lvl="2" indent="-153197">
              <a:lnSpc>
                <a:spcPts val="3015"/>
              </a:lnSpc>
            </a:pPr>
            <a:endParaRPr lang="en-US" sz="2010" spc="100">
              <a:solidFill>
                <a:srgbClr val="FFFFFF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1533</Words>
  <Application>Microsoft Macintosh PowerPoint</Application>
  <PresentationFormat>Custom</PresentationFormat>
  <Paragraphs>277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Montserrat Classic</vt:lpstr>
      <vt:lpstr>Arial</vt:lpstr>
      <vt:lpstr>Montserrat Classic Bold</vt:lpstr>
      <vt:lpstr>Calibri</vt:lpstr>
      <vt:lpstr>Segoe UI</vt:lpstr>
      <vt:lpstr>Norwester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6th grade preview night.pptx</dc:title>
  <cp:lastModifiedBy>Nelson, Brigit</cp:lastModifiedBy>
  <cp:revision>4</cp:revision>
  <dcterms:created xsi:type="dcterms:W3CDTF">2006-08-16T00:00:00Z</dcterms:created>
  <dcterms:modified xsi:type="dcterms:W3CDTF">2025-02-11T19:38:16Z</dcterms:modified>
  <dc:identifier>DAF8mv5mYQk</dc:identifier>
</cp:coreProperties>
</file>